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34"/>
  </p:notesMasterIdLst>
  <p:sldIdLst>
    <p:sldId id="300" r:id="rId2"/>
    <p:sldId id="681" r:id="rId3"/>
    <p:sldId id="662" r:id="rId4"/>
    <p:sldId id="683" r:id="rId5"/>
    <p:sldId id="682" r:id="rId6"/>
    <p:sldId id="672" r:id="rId7"/>
    <p:sldId id="673" r:id="rId8"/>
    <p:sldId id="675" r:id="rId9"/>
    <p:sldId id="355" r:id="rId10"/>
    <p:sldId id="332" r:id="rId11"/>
    <p:sldId id="680" r:id="rId12"/>
    <p:sldId id="646" r:id="rId13"/>
    <p:sldId id="335" r:id="rId14"/>
    <p:sldId id="647" r:id="rId15"/>
    <p:sldId id="658" r:id="rId16"/>
    <p:sldId id="676" r:id="rId17"/>
    <p:sldId id="660" r:id="rId18"/>
    <p:sldId id="650" r:id="rId19"/>
    <p:sldId id="670" r:id="rId20"/>
    <p:sldId id="663" r:id="rId21"/>
    <p:sldId id="665" r:id="rId22"/>
    <p:sldId id="667" r:id="rId23"/>
    <p:sldId id="671" r:id="rId24"/>
    <p:sldId id="677" r:id="rId25"/>
    <p:sldId id="678" r:id="rId26"/>
    <p:sldId id="679" r:id="rId27"/>
    <p:sldId id="669" r:id="rId28"/>
    <p:sldId id="638" r:id="rId29"/>
    <p:sldId id="340" r:id="rId30"/>
    <p:sldId id="359" r:id="rId31"/>
    <p:sldId id="379" r:id="rId32"/>
    <p:sldId id="360" r:id="rId33"/>
  </p:sldIdLst>
  <p:sldSz cx="9144000" cy="5143500" type="screen16x9"/>
  <p:notesSz cx="6858000" cy="9144000"/>
  <p:embeddedFontLst>
    <p:embeddedFont>
      <p:font typeface="Source Sans Pro" panose="020B0503030403020204" pitchFamily="34" charset="0"/>
      <p:regular r:id="rId35"/>
      <p:bold r:id="rId36"/>
      <p:italic r:id="rId37"/>
      <p:boldItalic r:id="rId38"/>
    </p:embeddedFont>
    <p:embeddedFont>
      <p:font typeface="Source Sans Pro Black" panose="020B0803030403020204" pitchFamily="34" charset="0"/>
      <p:regular r:id="rId39"/>
      <p:bold r:id="rId40"/>
      <p:italic r:id="rId41"/>
      <p:boldItalic r:id="rId42"/>
    </p:embeddedFont>
    <p:embeddedFont>
      <p:font typeface="Source Sans Pro Semibold" panose="020B06030304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82609" autoAdjust="0"/>
  </p:normalViewPr>
  <p:slideViewPr>
    <p:cSldViewPr snapToGrid="0">
      <p:cViewPr varScale="1">
        <p:scale>
          <a:sx n="117" d="100"/>
          <a:sy n="117" d="100"/>
        </p:scale>
        <p:origin x="2598" y="78"/>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Sheet1!$B$1</c:f>
              <c:strCache>
                <c:ptCount val="1"/>
                <c:pt idx="0">
                  <c:v>Switch Costs</c:v>
                </c:pt>
              </c:strCache>
            </c:strRef>
          </c:tx>
          <c:spPr>
            <a:ln w="28575" cap="rnd">
              <a:solidFill>
                <a:srgbClr val="64CBE8"/>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200.19</c:v>
                </c:pt>
                <c:pt idx="1">
                  <c:v>135.63999999999999</c:v>
                </c:pt>
                <c:pt idx="2">
                  <c:v>205.77</c:v>
                </c:pt>
                <c:pt idx="3">
                  <c:v>227.72</c:v>
                </c:pt>
              </c:numCache>
            </c:numRef>
          </c:val>
          <c:smooth val="0"/>
          <c:extLst>
            <c:ext xmlns:c16="http://schemas.microsoft.com/office/drawing/2014/chart" uri="{C3380CC4-5D6E-409C-BE32-E72D297353CC}">
              <c16:uniqueId val="{00000000-C575-4F33-BDC8-C83C2FE886A9}"/>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Proportional 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Sheet1!$C$1</c:f>
              <c:strCache>
                <c:ptCount val="1"/>
                <c:pt idx="0">
                  <c:v>Proportional Switch Costs</c:v>
                </c:pt>
              </c:strCache>
            </c:strRef>
          </c:tx>
          <c:spPr>
            <a:ln w="28575" cap="rnd">
              <a:solidFill>
                <a:srgbClr val="FF9664"/>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1.2</c:v>
                </c:pt>
                <c:pt idx="1">
                  <c:v>1.1499999999999999</c:v>
                </c:pt>
                <c:pt idx="2">
                  <c:v>1.21</c:v>
                </c:pt>
                <c:pt idx="3">
                  <c:v>1.25</c:v>
                </c:pt>
              </c:numCache>
            </c:numRef>
          </c:val>
          <c:smooth val="0"/>
          <c:extLst>
            <c:ext xmlns:c16="http://schemas.microsoft.com/office/drawing/2014/chart" uri="{C3380CC4-5D6E-409C-BE32-E72D297353CC}">
              <c16:uniqueId val="{00000001-82B2-4B6D-9623-E386A6513AD7}"/>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3271964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Novice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86254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summarise, we found no differences in accuracy between our expertise groups, but we found Semi/Professional players to have faster RTs than less expert players. This was evident on single and switch trials (shorter RTs).</a:t>
            </a:r>
          </a:p>
          <a:p>
            <a:r>
              <a:rPr lang="en-GB" dirty="0"/>
              <a:t>We also found no differences in mixing between our expertise groups, but we found Experienced players to have better switching performance (lower switch costs).</a:t>
            </a:r>
          </a:p>
          <a:p>
            <a:r>
              <a:rPr lang="en-GB" dirty="0"/>
              <a:t>To investigate this further, we used a </a:t>
            </a:r>
            <a:r>
              <a:rPr lang="en-GB" b="1" dirty="0"/>
              <a:t>Drift-Diffusion Model, </a:t>
            </a:r>
            <a:r>
              <a:rPr lang="en-GB" b="0" dirty="0"/>
              <a:t>which is a </a:t>
            </a:r>
            <a:r>
              <a:rPr lang="en-GB" sz="1100" b="1" kern="1200" dirty="0">
                <a:solidFill>
                  <a:schemeClr val="bg2"/>
                </a:solidFill>
                <a:latin typeface="Source Sans Pro" panose="020B0503030403020204" pitchFamily="34" charset="0"/>
                <a:cs typeface="Times New Roman" panose="02020603050405020304" pitchFamily="18" charset="0"/>
              </a:rPr>
              <a:t>computational model of decision-making processes </a:t>
            </a:r>
            <a:r>
              <a:rPr lang="en-GB" sz="1100" b="0" kern="1200" dirty="0">
                <a:solidFill>
                  <a:schemeClr val="bg2"/>
                </a:solidFill>
                <a:latin typeface="Source Sans Pro" panose="020B0503030403020204" pitchFamily="34" charset="0"/>
                <a:cs typeface="Times New Roman" panose="02020603050405020304" pitchFamily="18" charset="0"/>
              </a:rPr>
              <a:t>which </a:t>
            </a:r>
            <a:r>
              <a:rPr lang="en-GB" b="0" dirty="0"/>
              <a:t>takes the </a:t>
            </a:r>
            <a:r>
              <a:rPr lang="en-GB" b="1" dirty="0"/>
              <a:t>RT</a:t>
            </a:r>
            <a:r>
              <a:rPr lang="en-GB" b="0" dirty="0"/>
              <a:t> and </a:t>
            </a:r>
            <a:r>
              <a:rPr lang="en-GB" b="1" dirty="0"/>
              <a:t>accuracy</a:t>
            </a:r>
            <a:r>
              <a:rPr lang="en-GB" b="0" dirty="0"/>
              <a:t> </a:t>
            </a:r>
            <a:r>
              <a:rPr lang="en-GB" b="1" dirty="0"/>
              <a:t>score</a:t>
            </a:r>
            <a:r>
              <a:rPr lang="en-GB" b="0" dirty="0"/>
              <a:t> measures from our </a:t>
            </a:r>
            <a:r>
              <a:rPr lang="en-GB" b="1" dirty="0"/>
              <a:t>Choice RT task </a:t>
            </a:r>
            <a:r>
              <a:rPr lang="en-GB" b="0" dirty="0"/>
              <a:t>and </a:t>
            </a:r>
            <a:r>
              <a:rPr lang="en-GB" b="1" dirty="0"/>
              <a:t>decomposes</a:t>
            </a:r>
            <a:r>
              <a:rPr lang="en-GB" b="0" dirty="0"/>
              <a:t> them into </a:t>
            </a:r>
            <a:r>
              <a:rPr lang="en-GB" b="1" dirty="0"/>
              <a:t>isolated components.</a:t>
            </a:r>
          </a:p>
        </p:txBody>
      </p:sp>
    </p:spTree>
    <p:extLst>
      <p:ext uri="{BB962C8B-B14F-4D97-AF65-F5344CB8AC3E}">
        <p14:creationId xmlns:p14="http://schemas.microsoft.com/office/powerpoint/2010/main" val="116728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4013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K-means clustering is one method</a:t>
            </a:r>
          </a:p>
          <a:p>
            <a:r>
              <a:rPr lang="en-GB" b="0" dirty="0"/>
              <a:t>But, it remains to be seen if we find the same expertise groups in other samples. We have plans to test that this year. </a:t>
            </a:r>
          </a:p>
          <a:p>
            <a:r>
              <a:rPr lang="en-GB" b="0" dirty="0"/>
              <a:t>These four measures may not be applicable to other FPS games or video games from other genres. We’re working with collaborators to generate a similar questionnaire and variables for other games presently. </a:t>
            </a:r>
          </a:p>
        </p:txBody>
      </p:sp>
    </p:spTree>
    <p:extLst>
      <p:ext uri="{BB962C8B-B14F-4D97-AF65-F5344CB8AC3E}">
        <p14:creationId xmlns:p14="http://schemas.microsoft.com/office/powerpoint/2010/main" val="145978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Whilst correlational, it suggests that more expert FPS players have advantages in processing speed with no evidence of a speed-accuracy trade-off. </a:t>
            </a:r>
          </a:p>
          <a:p>
            <a:r>
              <a:rPr lang="en-GB" b="0" dirty="0"/>
              <a:t>However, we don’t know the direction of this relationship. Do players improve their processing speed through playing FPS games, or do people with greater processing speed abilities play FPS games?</a:t>
            </a:r>
          </a:p>
        </p:txBody>
      </p:sp>
    </p:spTree>
    <p:extLst>
      <p:ext uri="{BB962C8B-B14F-4D97-AF65-F5344CB8AC3E}">
        <p14:creationId xmlns:p14="http://schemas.microsoft.com/office/powerpoint/2010/main" val="415033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Why do our Experienced players, as opposed to our Semi/Professional players show a greater ability to switch between tasks?</a:t>
            </a:r>
          </a:p>
          <a:p>
            <a:r>
              <a:rPr lang="en-GB" b="0" dirty="0"/>
              <a:t>One explanation could be that perhaps the this cost is associated with the very fast repetition RTs in semi/professionals, to rule this out we calculated proportional switch costs and found the same finding – that experienced players have better switching performance than other expertise groups. </a:t>
            </a:r>
          </a:p>
          <a:p>
            <a:r>
              <a:rPr lang="en-GB" b="0" dirty="0"/>
              <a:t>A theory we had is that perhaps expert players do no multitask as much in game as newer players. When you’re new to a game you jump about a lot, as you before more expert your role is clearly defined – an eye-tracking pilot we did recently supports this, showing that more expert players jump around the visual display less than casual players. But more investigation and thinking needs to be done surrounding this finding. I’d be interested to hear what you think about it!</a:t>
            </a:r>
          </a:p>
          <a:p>
            <a:endParaRPr lang="en-GB" b="0" dirty="0"/>
          </a:p>
        </p:txBody>
      </p:sp>
    </p:spTree>
    <p:extLst>
      <p:ext uri="{BB962C8B-B14F-4D97-AF65-F5344CB8AC3E}">
        <p14:creationId xmlns:p14="http://schemas.microsoft.com/office/powerpoint/2010/main" val="1679845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a:t>
            </a:r>
            <a:r>
              <a:rPr lang="en-GB" b="1" dirty="0"/>
              <a:t>cognitive efficiency </a:t>
            </a:r>
            <a:r>
              <a:rPr lang="en-GB" b="0" dirty="0"/>
              <a:t>–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of course, there is always the question of the directionality of causality. Do people with faster processing speed performance play FPS games, or does playing FPS games boost processing speed performance?</a:t>
            </a:r>
          </a:p>
          <a:p>
            <a:r>
              <a:rPr lang="en-GB" dirty="0"/>
              <a:t>This study doesn’t answer that question, but I hope to do some longitudinal work in the future to shed some light on this. Perhaps one day we’ll be asking your grandparents to come into our lab and play Counter-Strike!</a:t>
            </a:r>
          </a:p>
          <a:p>
            <a:r>
              <a:rPr lang="en-GB" dirty="0"/>
              <a:t>But before then, we have lots of gameplay elements to consider, such as the videogame perspective, sound, levels, user interface, competitive play, and interaction with players – which may differentially impact cognition.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When developing video game research proposals, involve people who know the most about those games so that you can best develop study methodology – for example measures of expertise. This is how we can continue to generate good collaborative science. </a:t>
            </a:r>
          </a:p>
        </p:txBody>
      </p:sp>
    </p:spTree>
    <p:extLst>
      <p:ext uri="{BB962C8B-B14F-4D97-AF65-F5344CB8AC3E}">
        <p14:creationId xmlns:p14="http://schemas.microsoft.com/office/powerpoint/2010/main" val="42458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I’d like to thank my amazing supervisory team and Endpoint (our eSports team collaborator).</a:t>
            </a:r>
          </a:p>
          <a:p>
            <a:r>
              <a:rPr lang="en-GB" dirty="0"/>
              <a:t>I’d like to thank Tim again for the invitation to speak</a:t>
            </a:r>
          </a:p>
          <a:p>
            <a:r>
              <a:rPr lang="en-GB" dirty="0"/>
              <a:t>And to everyone listening thanks for your attention!</a:t>
            </a:r>
          </a:p>
        </p:txBody>
      </p:sp>
    </p:spTree>
    <p:extLst>
      <p:ext uri="{BB962C8B-B14F-4D97-AF65-F5344CB8AC3E}">
        <p14:creationId xmlns:p14="http://schemas.microsoft.com/office/powerpoint/2010/main" val="173596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9073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6023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GB" dirty="0"/>
          </a:p>
        </p:txBody>
      </p:sp>
    </p:spTree>
    <p:extLst>
      <p:ext uri="{BB962C8B-B14F-4D97-AF65-F5344CB8AC3E}">
        <p14:creationId xmlns:p14="http://schemas.microsoft.com/office/powerpoint/2010/main" val="149701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80444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br>
              <a:rPr lang="en-GB" dirty="0"/>
            </a:br>
            <a:r>
              <a:rPr lang="en-GB" dirty="0"/>
              <a:t>In prep!</a:t>
            </a:r>
          </a:p>
        </p:txBody>
      </p:sp>
    </p:spTree>
    <p:extLst>
      <p:ext uri="{BB962C8B-B14F-4D97-AF65-F5344CB8AC3E}">
        <p14:creationId xmlns:p14="http://schemas.microsoft.com/office/powerpoint/2010/main" val="29602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Some studies combine lots of very different video games in the same research, so it’s difficult to disentangle the cognitive correlates of specific games. </a:t>
            </a:r>
          </a:p>
          <a:p>
            <a:r>
              <a:rPr lang="en-GB" dirty="0"/>
              <a:t>Samples are pretty small, often very male and include people who have quite limited video game experience and thus may not show any cognitive effects from play yet. </a:t>
            </a:r>
          </a:p>
          <a:p>
            <a:r>
              <a:rPr lang="en-GB" dirty="0"/>
              <a:t>Training studies have pretty short training periods – particularly in the context of how often people play video games. As you’ll see late in my studies 5 hours of video game play per week is pretty minimal for a lot of players. </a:t>
            </a:r>
          </a:p>
          <a:p>
            <a:r>
              <a:rPr lang="en-GB" dirty="0"/>
              <a:t>Studies which have examined video game skill or expertise typically use one of two measures</a:t>
            </a:r>
          </a:p>
          <a:p>
            <a:pPr lvl="1"/>
            <a:r>
              <a:rPr lang="en-GB" dirty="0"/>
              <a:t>Weekly hours playtime</a:t>
            </a:r>
          </a:p>
          <a:p>
            <a:pPr lvl="1"/>
            <a:r>
              <a:rPr lang="en-GB" dirty="0"/>
              <a:t>Self-rated expertise (1-7)</a:t>
            </a:r>
          </a:p>
          <a:p>
            <a:pPr lvl="0"/>
            <a:r>
              <a:rPr lang="en-GB" dirty="0"/>
              <a:t>Pretty limited self-reported measures which don’t necessarily encapsulate video game expertise. </a:t>
            </a:r>
          </a:p>
          <a:p>
            <a:endParaRPr lang="en-GB" dirty="0"/>
          </a:p>
        </p:txBody>
      </p:sp>
    </p:spTree>
    <p:extLst>
      <p:ext uri="{BB962C8B-B14F-4D97-AF65-F5344CB8AC3E}">
        <p14:creationId xmlns:p14="http://schemas.microsoft.com/office/powerpoint/2010/main" val="207147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background in mind, we had two research questions.</a:t>
            </a:r>
          </a:p>
          <a:p>
            <a:r>
              <a:rPr lang="en-GB" dirty="0"/>
              <a:t>How should expertise in Counter-Strike be measured?</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meta-analytic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56AD5-6B33-58DF-2D3D-8E21178F7448}"/>
              </a:ext>
            </a:extLst>
          </p:cNvPr>
          <p:cNvSpPr>
            <a:spLocks noGrp="1"/>
          </p:cNvSpPr>
          <p:nvPr>
            <p:ph type="dt" sz="half" idx="10"/>
          </p:nvPr>
        </p:nvSpPr>
        <p:spPr/>
        <p:txBody>
          <a:bodyPr/>
          <a:lstStyle/>
          <a:p>
            <a:fld id="{BDD51E50-E861-46E0-BDAE-BFF4B3BBB43B}" type="datetimeFigureOut">
              <a:rPr lang="en-GB" smtClean="0"/>
              <a:t>10/10/2024</a:t>
            </a:fld>
            <a:endParaRPr lang="en-GB"/>
          </a:p>
        </p:txBody>
      </p:sp>
      <p:sp>
        <p:nvSpPr>
          <p:cNvPr id="3" name="Footer Placeholder 2">
            <a:extLst>
              <a:ext uri="{FF2B5EF4-FFF2-40B4-BE49-F238E27FC236}">
                <a16:creationId xmlns:a16="http://schemas.microsoft.com/office/drawing/2014/main" id="{2FAC2251-505B-E097-531A-F9AB74F0BA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96B8E4-E925-F52E-35A7-3960A464E54F}"/>
              </a:ext>
            </a:extLst>
          </p:cNvPr>
          <p:cNvSpPr>
            <a:spLocks noGrp="1"/>
          </p:cNvSpPr>
          <p:nvPr>
            <p:ph type="sldNum" sz="quarter" idx="12"/>
          </p:nvPr>
        </p:nvSpPr>
        <p:spPr/>
        <p:txBody>
          <a:bodyPr/>
          <a:lstStyle/>
          <a:p>
            <a:fld id="{9768694C-5A8E-4C68-9E0B-ABB157C53F45}" type="slidenum">
              <a:rPr lang="en-GB" smtClean="0"/>
              <a:t>‹#›</a:t>
            </a:fld>
            <a:endParaRPr lang="en-GB"/>
          </a:p>
        </p:txBody>
      </p:sp>
    </p:spTree>
    <p:extLst>
      <p:ext uri="{BB962C8B-B14F-4D97-AF65-F5344CB8AC3E}">
        <p14:creationId xmlns:p14="http://schemas.microsoft.com/office/powerpoint/2010/main" val="210425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2.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image" Target="../media/image29.svg"/><Relationship Id="rId11" Type="http://schemas.microsoft.com/office/2007/relationships/diagramDrawing" Target="../diagrams/drawing1.xml"/><Relationship Id="rId5" Type="http://schemas.openxmlformats.org/officeDocument/2006/relationships/image" Target="../media/image28.png"/><Relationship Id="rId10" Type="http://schemas.openxmlformats.org/officeDocument/2006/relationships/diagramColors" Target="../diagrams/colors1.xml"/><Relationship Id="rId4" Type="http://schemas.openxmlformats.org/officeDocument/2006/relationships/image" Target="../media/image27.png"/><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jpe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GB" sz="3200" dirty="0"/>
              <a:t>Cognitive correlates of First-Person Shooter gaming: A cross-sectional study of</a:t>
            </a:r>
            <a:br>
              <a:rPr lang="en-GB" sz="3200" dirty="0"/>
            </a:br>
            <a:r>
              <a:rPr lang="en-GB" sz="3200" dirty="0"/>
              <a:t>Counter-Strike players</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167109"/>
            <a:ext cx="4692650" cy="889538"/>
          </a:xfrm>
        </p:spPr>
        <p:txBody>
          <a:bodyPr>
            <a:normAutofit fontScale="92500"/>
          </a:bodyPr>
          <a:lstStyle/>
          <a:p>
            <a:r>
              <a:rPr lang="en-US" dirty="0"/>
              <a:t>Eleanor R. A. Hyde, Robert Schmidt, Daniel J. Carroll and Claudia C. von Bastian</a:t>
            </a:r>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2"/>
          </p:nvPr>
        </p:nvSpPr>
        <p:spPr/>
        <p:txBody>
          <a:bodyPr>
            <a:normAutofit/>
          </a:bodyPr>
          <a:lstStyle/>
          <a:p>
            <a:r>
              <a:rPr lang="en-US" dirty="0"/>
              <a:t>31/20/2024</a:t>
            </a:r>
          </a:p>
          <a:p>
            <a:endParaRPr lang="en-GB" dirty="0"/>
          </a:p>
        </p:txBody>
      </p:sp>
      <p:sp>
        <p:nvSpPr>
          <p:cNvPr id="4" name="Text Placeholder 3">
            <a:extLst>
              <a:ext uri="{FF2B5EF4-FFF2-40B4-BE49-F238E27FC236}">
                <a16:creationId xmlns:a16="http://schemas.microsoft.com/office/drawing/2014/main" id="{2A222ED1-B347-DB98-8F92-4FEFD4AE660C}"/>
              </a:ext>
            </a:extLst>
          </p:cNvPr>
          <p:cNvSpPr>
            <a:spLocks noGrp="1"/>
          </p:cNvSpPr>
          <p:nvPr>
            <p:ph type="body" sz="quarter" idx="13"/>
          </p:nvPr>
        </p:nvSpPr>
        <p:spPr/>
        <p:txBody>
          <a:bodyPr/>
          <a:lstStyle/>
          <a:p>
            <a:r>
              <a:rPr lang="en-GB" dirty="0"/>
              <a:t>ERNC</a:t>
            </a:r>
          </a:p>
        </p:txBody>
      </p:sp>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13</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Novice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60410" y="190152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6296868" y="219388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605896" y="219388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971210" y="1901522"/>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864914" y="2468400"/>
            <a:ext cx="5040000" cy="2520000"/>
          </a:xfrm>
          <a:prstGeom prst="rect">
            <a:avLst/>
          </a:prstGeom>
        </p:spPr>
      </p:pic>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544.76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572.44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4"/>
          <a:stretch>
            <a:fillRect/>
          </a:stretch>
        </p:blipFill>
        <p:spPr>
          <a:xfrm>
            <a:off x="1909364" y="2468400"/>
            <a:ext cx="5040000" cy="252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1213.20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1147.87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1067.60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1170.66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3549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77781" y="2025404"/>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Summary</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normAutofit/>
          </a:bodyPr>
          <a:lstStyle/>
          <a:p>
            <a:r>
              <a:rPr lang="en-GB" sz="2000" b="1" dirty="0">
                <a:solidFill>
                  <a:schemeClr val="tx2"/>
                </a:solidFill>
              </a:rPr>
              <a:t>No differences </a:t>
            </a:r>
            <a:r>
              <a:rPr lang="en-GB" sz="2000" dirty="0">
                <a:solidFill>
                  <a:schemeClr val="bg2"/>
                </a:solidFill>
              </a:rPr>
              <a:t>in</a:t>
            </a:r>
            <a:r>
              <a:rPr lang="en-GB" sz="2000" b="1" dirty="0">
                <a:solidFill>
                  <a:schemeClr val="tx2"/>
                </a:solidFill>
              </a:rPr>
              <a:t>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RTs.</a:t>
            </a:r>
          </a:p>
          <a:p>
            <a:r>
              <a:rPr lang="en-GB" sz="2000" b="1" dirty="0">
                <a:solidFill>
                  <a:schemeClr val="tx2"/>
                </a:solidFill>
              </a:rPr>
              <a:t>No differences </a:t>
            </a:r>
            <a:r>
              <a:rPr lang="en-GB" sz="2000" dirty="0">
                <a:solidFill>
                  <a:schemeClr val="bg2"/>
                </a:solidFill>
              </a:rPr>
              <a:t>in</a:t>
            </a:r>
            <a:r>
              <a:rPr lang="en-GB" sz="2000" b="1" dirty="0">
                <a:solidFill>
                  <a:schemeClr val="tx2"/>
                </a:solidFill>
              </a:rPr>
              <a:t> mixing costs</a:t>
            </a:r>
            <a:r>
              <a:rPr lang="en-GB" sz="2000" dirty="0">
                <a:solidFill>
                  <a:schemeClr val="bg2"/>
                </a:solidFill>
              </a:rPr>
              <a:t>, but </a:t>
            </a:r>
            <a:r>
              <a:rPr lang="en-GB" sz="2000" b="1" dirty="0">
                <a:solidFill>
                  <a:srgbClr val="F79BFF"/>
                </a:solidFill>
              </a:rPr>
              <a:t>Experienced</a:t>
            </a:r>
            <a:r>
              <a:rPr lang="en-GB" sz="2000" dirty="0">
                <a:solidFill>
                  <a:schemeClr val="bg2"/>
                </a:solidFill>
              </a:rPr>
              <a:t> players have the </a:t>
            </a:r>
            <a:r>
              <a:rPr lang="en-GB" sz="2000" b="1" dirty="0">
                <a:solidFill>
                  <a:schemeClr val="tx2"/>
                </a:solidFill>
              </a:rPr>
              <a:t>lowest</a:t>
            </a:r>
            <a:r>
              <a:rPr lang="en-GB" sz="2000" dirty="0">
                <a:solidFill>
                  <a:schemeClr val="bg2"/>
                </a:solidFill>
              </a:rPr>
              <a:t> </a:t>
            </a:r>
            <a:r>
              <a:rPr lang="en-GB" sz="2000" b="1" dirty="0">
                <a:solidFill>
                  <a:schemeClr val="tx2"/>
                </a:solidFill>
              </a:rPr>
              <a:t>switching costs.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4001097" y="1458354"/>
            <a:ext cx="1024754" cy="1024754"/>
          </a:xfrm>
          <a:prstGeom prst="rect">
            <a:avLst/>
          </a:prstGeom>
        </p:spPr>
      </p:pic>
      <p:grpSp>
        <p:nvGrpSpPr>
          <p:cNvPr id="75" name="Group 74">
            <a:extLst>
              <a:ext uri="{FF2B5EF4-FFF2-40B4-BE49-F238E27FC236}">
                <a16:creationId xmlns:a16="http://schemas.microsoft.com/office/drawing/2014/main" id="{A787A0A8-D581-3634-5A0A-B29AA5C325FF}"/>
              </a:ext>
            </a:extLst>
          </p:cNvPr>
          <p:cNvGrpSpPr/>
          <p:nvPr/>
        </p:nvGrpSpPr>
        <p:grpSpPr>
          <a:xfrm>
            <a:off x="4680170" y="1662122"/>
            <a:ext cx="3881926" cy="2219420"/>
            <a:chOff x="193156" y="180000"/>
            <a:chExt cx="4320000" cy="306654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extLst>
      <p:ext uri="{BB962C8B-B14F-4D97-AF65-F5344CB8AC3E}">
        <p14:creationId xmlns:p14="http://schemas.microsoft.com/office/powerpoint/2010/main" val="11563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93BF-8856-4942-C6E3-D30B1C9388A4}"/>
              </a:ext>
            </a:extLst>
          </p:cNvPr>
          <p:cNvSpPr>
            <a:spLocks noGrp="1"/>
          </p:cNvSpPr>
          <p:nvPr>
            <p:ph type="title"/>
          </p:nvPr>
        </p:nvSpPr>
        <p:spPr/>
        <p:txBody>
          <a:bodyPr/>
          <a:lstStyle/>
          <a:p>
            <a:r>
              <a:rPr lang="en-GB" sz="3200" dirty="0"/>
              <a:t>Cognitively stimulating leisure activities</a:t>
            </a:r>
          </a:p>
        </p:txBody>
      </p:sp>
      <p:sp>
        <p:nvSpPr>
          <p:cNvPr id="3" name="Text Placeholder 2">
            <a:extLst>
              <a:ext uri="{FF2B5EF4-FFF2-40B4-BE49-F238E27FC236}">
                <a16:creationId xmlns:a16="http://schemas.microsoft.com/office/drawing/2014/main" id="{0FBEAA67-8E4E-D797-B93A-F5FD5E70F0E2}"/>
              </a:ext>
            </a:extLst>
          </p:cNvPr>
          <p:cNvSpPr>
            <a:spLocks noGrp="1"/>
          </p:cNvSpPr>
          <p:nvPr>
            <p:ph type="body" sz="quarter" idx="14"/>
          </p:nvPr>
        </p:nvSpPr>
        <p:spPr>
          <a:xfrm>
            <a:off x="128200" y="863600"/>
            <a:ext cx="7595214" cy="3632200"/>
          </a:xfrm>
        </p:spPr>
        <p:txBody>
          <a:bodyPr>
            <a:normAutofit/>
          </a:bodyPr>
          <a:lstStyle/>
          <a:p>
            <a:pPr marL="419100" indent="-342900">
              <a:buFont typeface="Arial" panose="020B0604020202020204" pitchFamily="34" charset="0"/>
              <a:buChar char="•"/>
            </a:pPr>
            <a:r>
              <a:rPr lang="en-GB" sz="2000" b="1" dirty="0"/>
              <a:t>Cognitive plasticity </a:t>
            </a:r>
            <a:r>
              <a:rPr lang="en-GB" sz="2000" dirty="0"/>
              <a:t>is the brain’s ability to adapt in response to new experiences, learning, or changes in the environment. </a:t>
            </a:r>
          </a:p>
          <a:p>
            <a:pPr marL="419100" indent="-342900">
              <a:buFont typeface="Arial" panose="020B0604020202020204" pitchFamily="34" charset="0"/>
              <a:buChar char="•"/>
            </a:pPr>
            <a:r>
              <a:rPr lang="en-GB" sz="2000" b="1" dirty="0"/>
              <a:t>Cognitively stimulating leisure activities</a:t>
            </a:r>
            <a:r>
              <a:rPr lang="en-GB" sz="2000" dirty="0"/>
              <a:t> can enhance this plasticity </a:t>
            </a:r>
            <a:r>
              <a:rPr lang="en-GB" sz="2000" i="1" dirty="0">
                <a:solidFill>
                  <a:schemeClr val="tx2"/>
                </a:solidFill>
              </a:rPr>
              <a:t>(von Bastian, Hyde &amp; Jiang, 2023)</a:t>
            </a:r>
            <a:r>
              <a:rPr lang="en-GB" sz="2000" dirty="0"/>
              <a:t>, helping maintain cognitive flexibility and slow age-related decline.</a:t>
            </a:r>
          </a:p>
          <a:p>
            <a:pPr marL="419100" indent="-342900">
              <a:buFont typeface="Arial" panose="020B0604020202020204" pitchFamily="34" charset="0"/>
              <a:buChar char="•"/>
            </a:pPr>
            <a:r>
              <a:rPr lang="en-GB" sz="2000" b="1" dirty="0"/>
              <a:t>Video games</a:t>
            </a:r>
            <a:r>
              <a:rPr lang="en-GB" sz="2000" dirty="0"/>
              <a:t> are a popular and dynamic form of such activities, requiring decision-making, problem-solving, and multitasking.</a:t>
            </a:r>
          </a:p>
          <a:p>
            <a:pPr marL="419100" indent="-342900">
              <a:buFont typeface="Arial" panose="020B0604020202020204" pitchFamily="34" charset="0"/>
              <a:buChar char="•"/>
            </a:pPr>
            <a:r>
              <a:rPr lang="en-GB" sz="2000" dirty="0"/>
              <a:t>This suggests that playing video games may improve cognitive skills by tapping into the brain’s adaptability.</a:t>
            </a:r>
          </a:p>
        </p:txBody>
      </p:sp>
      <p:sp>
        <p:nvSpPr>
          <p:cNvPr id="4" name="Slide Number Placeholder 3">
            <a:extLst>
              <a:ext uri="{FF2B5EF4-FFF2-40B4-BE49-F238E27FC236}">
                <a16:creationId xmlns:a16="http://schemas.microsoft.com/office/drawing/2014/main" id="{460CDC6D-CE67-234B-05F4-769C79F33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16" name="Graphic 15" descr="Tennis with solid fill">
            <a:extLst>
              <a:ext uri="{FF2B5EF4-FFF2-40B4-BE49-F238E27FC236}">
                <a16:creationId xmlns:a16="http://schemas.microsoft.com/office/drawing/2014/main" id="{BF26F308-8250-F8A7-93EF-D391B31B66CF}"/>
              </a:ext>
            </a:extLst>
          </p:cNvPr>
          <p:cNvPicPr>
            <a:picLocks noChangeAspect="1"/>
          </p:cNvPicPr>
          <p:nvPr/>
        </p:nvPicPr>
        <p:blipFill>
          <a:blip r:embed="rId3">
            <a:extLst>
              <a:ext uri="{96DAC541-7B7A-43D3-8B79-37D633B846F1}">
                <asvg:svgBlip xmlns:asvg="http://schemas.microsoft.com/office/drawing/2016/SVG/main" r:embed="rId4"/>
              </a:ext>
            </a:extLst>
          </a:blip>
          <a:srcRect r="5143"/>
          <a:stretch/>
        </p:blipFill>
        <p:spPr>
          <a:xfrm>
            <a:off x="7857489" y="689320"/>
            <a:ext cx="1008000" cy="1062649"/>
          </a:xfrm>
          <a:prstGeom prst="rect">
            <a:avLst/>
          </a:prstGeom>
        </p:spPr>
      </p:pic>
      <p:pic>
        <p:nvPicPr>
          <p:cNvPr id="17" name="Graphic 16" descr="Game controller with solid fill">
            <a:extLst>
              <a:ext uri="{FF2B5EF4-FFF2-40B4-BE49-F238E27FC236}">
                <a16:creationId xmlns:a16="http://schemas.microsoft.com/office/drawing/2014/main" id="{D2FF8941-30EE-53A4-0FA6-1BC1BD0987E4}"/>
              </a:ext>
            </a:extLst>
          </p:cNvPr>
          <p:cNvPicPr>
            <a:picLocks noChangeAspect="1"/>
          </p:cNvPicPr>
          <p:nvPr/>
        </p:nvPicPr>
        <p:blipFill>
          <a:blip r:embed="rId5">
            <a:extLst>
              <a:ext uri="{96DAC541-7B7A-43D3-8B79-37D633B846F1}">
                <asvg:svgBlip xmlns:asvg="http://schemas.microsoft.com/office/drawing/2016/SVG/main" r:embed="rId6"/>
              </a:ext>
            </a:extLst>
          </a:blip>
          <a:srcRect l="6547" t="14905" r="5143" b="15203"/>
          <a:stretch/>
        </p:blipFill>
        <p:spPr>
          <a:xfrm>
            <a:off x="7816351" y="3120394"/>
            <a:ext cx="1008000" cy="797766"/>
          </a:xfrm>
          <a:prstGeom prst="rect">
            <a:avLst/>
          </a:prstGeom>
        </p:spPr>
      </p:pic>
      <p:pic>
        <p:nvPicPr>
          <p:cNvPr id="18" name="Graphic 17" descr="Chess pieces with solid fill">
            <a:extLst>
              <a:ext uri="{FF2B5EF4-FFF2-40B4-BE49-F238E27FC236}">
                <a16:creationId xmlns:a16="http://schemas.microsoft.com/office/drawing/2014/main" id="{20D30318-A45A-2A34-1584-291D62DB5032}"/>
              </a:ext>
            </a:extLst>
          </p:cNvPr>
          <p:cNvPicPr>
            <a:picLocks noChangeAspect="1"/>
          </p:cNvPicPr>
          <p:nvPr/>
        </p:nvPicPr>
        <p:blipFill>
          <a:blip r:embed="rId7">
            <a:extLst>
              <a:ext uri="{96DAC541-7B7A-43D3-8B79-37D633B846F1}">
                <asvg:svgBlip xmlns:asvg="http://schemas.microsoft.com/office/drawing/2016/SVG/main" r:embed="rId8"/>
              </a:ext>
            </a:extLst>
          </a:blip>
          <a:srcRect l="8857" t="10247" r="6457" b="13029"/>
          <a:stretch/>
        </p:blipFill>
        <p:spPr>
          <a:xfrm>
            <a:off x="7816351" y="1979566"/>
            <a:ext cx="1008000" cy="913231"/>
          </a:xfrm>
          <a:prstGeom prst="rect">
            <a:avLst/>
          </a:prstGeom>
        </p:spPr>
      </p:pic>
      <p:pic>
        <p:nvPicPr>
          <p:cNvPr id="19" name="Graphic 18" descr="Left Brain with solid fill">
            <a:extLst>
              <a:ext uri="{FF2B5EF4-FFF2-40B4-BE49-F238E27FC236}">
                <a16:creationId xmlns:a16="http://schemas.microsoft.com/office/drawing/2014/main" id="{635547C9-E74F-5FCC-E5A2-4AF7D38E0F9B}"/>
              </a:ext>
            </a:extLst>
          </p:cNvPr>
          <p:cNvPicPr>
            <a:picLocks noChangeAspect="1"/>
          </p:cNvPicPr>
          <p:nvPr/>
        </p:nvPicPr>
        <p:blipFill>
          <a:blip r:embed="rId9">
            <a:extLst>
              <a:ext uri="{96DAC541-7B7A-43D3-8B79-37D633B846F1}">
                <asvg:svgBlip xmlns:asvg="http://schemas.microsoft.com/office/drawing/2016/SVG/main" r:embed="rId10"/>
              </a:ext>
            </a:extLst>
          </a:blip>
          <a:srcRect t="9034" r="11051" b="7888"/>
          <a:stretch/>
        </p:blipFill>
        <p:spPr>
          <a:xfrm>
            <a:off x="7778476" y="4145757"/>
            <a:ext cx="1008000" cy="941468"/>
          </a:xfrm>
          <a:prstGeom prst="rect">
            <a:avLst/>
          </a:prstGeom>
        </p:spPr>
      </p:pic>
    </p:spTree>
    <p:extLst>
      <p:ext uri="{BB962C8B-B14F-4D97-AF65-F5344CB8AC3E}">
        <p14:creationId xmlns:p14="http://schemas.microsoft.com/office/powerpoint/2010/main" val="320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extLst>
      <p:ext uri="{BB962C8B-B14F-4D97-AF65-F5344CB8AC3E}">
        <p14:creationId xmlns:p14="http://schemas.microsoft.com/office/powerpoint/2010/main" val="240859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3677203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17309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for differences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
        <p:nvSpPr>
          <p:cNvPr id="5" name="Rectangle 4">
            <a:extLst>
              <a:ext uri="{FF2B5EF4-FFF2-40B4-BE49-F238E27FC236}">
                <a16:creationId xmlns:a16="http://schemas.microsoft.com/office/drawing/2014/main" id="{30ECD6FC-75A9-A134-D235-C3DFE003F8C8}"/>
              </a:ext>
            </a:extLst>
          </p:cNvPr>
          <p:cNvSpPr/>
          <p:nvPr/>
        </p:nvSpPr>
        <p:spPr>
          <a:xfrm>
            <a:off x="328862" y="3826043"/>
            <a:ext cx="8542421" cy="728242"/>
          </a:xfrm>
          <a:prstGeom prst="rect">
            <a:avLst/>
          </a:prstGeom>
          <a:solidFill>
            <a:schemeClr val="accent3"/>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2000" dirty="0">
                <a:latin typeface="Source Sans Pro" panose="020B0503030403020204" pitchFamily="34" charset="0"/>
                <a:ea typeface="Source Code Pro" panose="020B0509030403020204" pitchFamily="49" charset="0"/>
              </a:rPr>
              <a:t>Counter-strike expertise may be associated with </a:t>
            </a:r>
            <a:r>
              <a:rPr lang="en-GB" sz="2000" b="1" dirty="0">
                <a:latin typeface="Source Sans Pro" panose="020B0503030403020204" pitchFamily="34" charset="0"/>
                <a:ea typeface="Source Code Pro" panose="020B0509030403020204" pitchFamily="49" charset="0"/>
              </a:rPr>
              <a:t>greater cognitive efficiency </a:t>
            </a:r>
          </a:p>
          <a:p>
            <a:pPr algn="ctr"/>
            <a:r>
              <a:rPr lang="en-GB" sz="2000" dirty="0">
                <a:latin typeface="Source Sans Pro" panose="020B0503030403020204" pitchFamily="34" charset="0"/>
                <a:ea typeface="Source Code Pro" panose="020B0509030403020204" pitchFamily="49" charset="0"/>
              </a:rPr>
              <a:t>(De Simoni &amp; von Bastian, 2018)</a:t>
            </a:r>
          </a:p>
        </p:txBody>
      </p:sp>
    </p:spTree>
    <p:extLst>
      <p:ext uri="{BB962C8B-B14F-4D97-AF65-F5344CB8AC3E}">
        <p14:creationId xmlns:p14="http://schemas.microsoft.com/office/powerpoint/2010/main" val="7338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4BD9-EE60-8A28-6EDB-65C59C336117}"/>
              </a:ext>
            </a:extLst>
          </p:cNvPr>
          <p:cNvSpPr>
            <a:spLocks noGrp="1"/>
          </p:cNvSpPr>
          <p:nvPr>
            <p:ph type="title"/>
          </p:nvPr>
        </p:nvSpPr>
        <p:spPr/>
        <p:txBody>
          <a:bodyPr/>
          <a:lstStyle/>
          <a:p>
            <a:r>
              <a:rPr lang="en-GB" dirty="0"/>
              <a:t>Final comments</a:t>
            </a:r>
          </a:p>
        </p:txBody>
      </p:sp>
      <p:sp>
        <p:nvSpPr>
          <p:cNvPr id="3" name="Text Placeholder 2">
            <a:extLst>
              <a:ext uri="{FF2B5EF4-FFF2-40B4-BE49-F238E27FC236}">
                <a16:creationId xmlns:a16="http://schemas.microsoft.com/office/drawing/2014/main" id="{DAE7E840-D2A6-CD3C-E386-B6CC38CBDCE3}"/>
              </a:ext>
            </a:extLst>
          </p:cNvPr>
          <p:cNvSpPr>
            <a:spLocks noGrp="1"/>
          </p:cNvSpPr>
          <p:nvPr>
            <p:ph type="body" sz="quarter" idx="14"/>
          </p:nvPr>
        </p:nvSpPr>
        <p:spPr/>
        <p:txBody>
          <a:bodyPr>
            <a:normAutofit/>
          </a:bodyPr>
          <a:lstStyle/>
          <a:p>
            <a:r>
              <a:rPr lang="en-GB" dirty="0">
                <a:solidFill>
                  <a:schemeClr val="bg2"/>
                </a:solidFill>
              </a:rPr>
              <a:t>Can </a:t>
            </a:r>
            <a:r>
              <a:rPr lang="en-GB" dirty="0"/>
              <a:t>we </a:t>
            </a:r>
            <a:r>
              <a:rPr lang="en-GB" b="1" dirty="0"/>
              <a:t>train</a:t>
            </a:r>
            <a:r>
              <a:rPr lang="en-GB" dirty="0"/>
              <a:t> individuals who have slower processing speed (cognitive aging, ADHD, dyslexia) with </a:t>
            </a:r>
            <a:r>
              <a:rPr lang="en-GB" b="1" dirty="0"/>
              <a:t>FPS games </a:t>
            </a:r>
            <a:r>
              <a:rPr lang="en-GB" dirty="0"/>
              <a:t>and </a:t>
            </a:r>
            <a:r>
              <a:rPr lang="en-GB" b="1" dirty="0"/>
              <a:t>boost</a:t>
            </a:r>
            <a:r>
              <a:rPr lang="en-GB" dirty="0"/>
              <a:t> their </a:t>
            </a:r>
            <a:r>
              <a:rPr lang="en-GB" b="1" dirty="0"/>
              <a:t>processing speed performance</a:t>
            </a:r>
            <a:r>
              <a:rPr lang="en-GB" dirty="0"/>
              <a:t>? </a:t>
            </a:r>
          </a:p>
          <a:p>
            <a:r>
              <a:rPr lang="en-GB" dirty="0"/>
              <a:t>		</a:t>
            </a:r>
          </a:p>
          <a:p>
            <a:endParaRPr lang="en-GB" dirty="0"/>
          </a:p>
          <a:p>
            <a:r>
              <a:rPr lang="en-GB" b="1" dirty="0">
                <a:solidFill>
                  <a:schemeClr val="tx2"/>
                </a:solidFill>
              </a:rPr>
              <a:t>Participatory research: </a:t>
            </a:r>
            <a:r>
              <a:rPr lang="en-GB" dirty="0">
                <a:solidFill>
                  <a:schemeClr val="bg2"/>
                </a:solidFill>
              </a:rPr>
              <a:t>collaborate with those experts who are affected by and understand the field in the design of your study and methods. </a:t>
            </a:r>
          </a:p>
        </p:txBody>
      </p:sp>
      <p:sp>
        <p:nvSpPr>
          <p:cNvPr id="4" name="Slide Number Placeholder 3">
            <a:extLst>
              <a:ext uri="{FF2B5EF4-FFF2-40B4-BE49-F238E27FC236}">
                <a16:creationId xmlns:a16="http://schemas.microsoft.com/office/drawing/2014/main" id="{3B5C5BBD-B98E-5A50-43C4-57668B9B32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grpSp>
        <p:nvGrpSpPr>
          <p:cNvPr id="7" name="Group 6">
            <a:extLst>
              <a:ext uri="{FF2B5EF4-FFF2-40B4-BE49-F238E27FC236}">
                <a16:creationId xmlns:a16="http://schemas.microsoft.com/office/drawing/2014/main" id="{E491EDE2-B50B-2969-5E70-C76222164C03}"/>
              </a:ext>
            </a:extLst>
          </p:cNvPr>
          <p:cNvGrpSpPr/>
          <p:nvPr/>
        </p:nvGrpSpPr>
        <p:grpSpPr>
          <a:xfrm>
            <a:off x="3430265" y="3859801"/>
            <a:ext cx="1930440" cy="1128599"/>
            <a:chOff x="6864794" y="772237"/>
            <a:chExt cx="1873030" cy="1128000"/>
          </a:xfrm>
        </p:grpSpPr>
        <p:pic>
          <p:nvPicPr>
            <p:cNvPr id="8" name="Picture 8" descr="GamerLegion. CS2 (CS:GO) team: Roster, schedule, next match, members, all  players | EGW">
              <a:extLst>
                <a:ext uri="{FF2B5EF4-FFF2-40B4-BE49-F238E27FC236}">
                  <a16:creationId xmlns:a16="http://schemas.microsoft.com/office/drawing/2014/main" id="{485F4782-1D20-C4A6-A676-06DA4879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824"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ndPoint. CS2 (CS:GO) team: Roster, schedule, next match, members, all  players | EGW">
              <a:extLst>
                <a:ext uri="{FF2B5EF4-FFF2-40B4-BE49-F238E27FC236}">
                  <a16:creationId xmlns:a16="http://schemas.microsoft.com/office/drawing/2014/main" id="{A67D45CD-A4F2-DDEE-70CE-EB7B6C887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794"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amerLegion. CS2 (CS:GO) team: Roster, schedule, next match, members, all  players | EGW">
              <a:extLst>
                <a:ext uri="{FF2B5EF4-FFF2-40B4-BE49-F238E27FC236}">
                  <a16:creationId xmlns:a16="http://schemas.microsoft.com/office/drawing/2014/main" id="{713EEA26-3610-3F9B-E72E-535731839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309"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Man with cane with solid fill">
            <a:extLst>
              <a:ext uri="{FF2B5EF4-FFF2-40B4-BE49-F238E27FC236}">
                <a16:creationId xmlns:a16="http://schemas.microsoft.com/office/drawing/2014/main" id="{51A1BD7A-AA8A-650D-44E1-F118A04C02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8366" y="2222500"/>
            <a:ext cx="914400" cy="914400"/>
          </a:xfrm>
          <a:prstGeom prst="rect">
            <a:avLst/>
          </a:prstGeom>
        </p:spPr>
      </p:pic>
      <p:pic>
        <p:nvPicPr>
          <p:cNvPr id="17" name="Graphic 16" descr="Child with balloon with solid fill">
            <a:extLst>
              <a:ext uri="{FF2B5EF4-FFF2-40B4-BE49-F238E27FC236}">
                <a16:creationId xmlns:a16="http://schemas.microsoft.com/office/drawing/2014/main" id="{60F77B30-9C54-210B-0EDC-6F59546CAC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8536" y="2222500"/>
            <a:ext cx="914400" cy="914400"/>
          </a:xfrm>
          <a:prstGeom prst="rect">
            <a:avLst/>
          </a:prstGeom>
        </p:spPr>
      </p:pic>
      <p:pic>
        <p:nvPicPr>
          <p:cNvPr id="21" name="Graphic 20" descr="Game controller with solid fill">
            <a:extLst>
              <a:ext uri="{FF2B5EF4-FFF2-40B4-BE49-F238E27FC236}">
                <a16:creationId xmlns:a16="http://schemas.microsoft.com/office/drawing/2014/main" id="{34D23336-C7A7-814B-112C-F30C7A42A2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3451" y="2222500"/>
            <a:ext cx="914400" cy="914400"/>
          </a:xfrm>
          <a:prstGeom prst="rect">
            <a:avLst/>
          </a:prstGeom>
        </p:spPr>
      </p:pic>
    </p:spTree>
    <p:extLst>
      <p:ext uri="{BB962C8B-B14F-4D97-AF65-F5344CB8AC3E}">
        <p14:creationId xmlns:p14="http://schemas.microsoft.com/office/powerpoint/2010/main" val="15569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
        <p:nvSpPr>
          <p:cNvPr id="2" name="Title 1">
            <a:extLst>
              <a:ext uri="{FF2B5EF4-FFF2-40B4-BE49-F238E27FC236}">
                <a16:creationId xmlns:a16="http://schemas.microsoft.com/office/drawing/2014/main" id="{F639B6C4-E8A3-B4E2-1FF6-C119EDFD171E}"/>
              </a:ext>
            </a:extLst>
          </p:cNvPr>
          <p:cNvSpPr>
            <a:spLocks noGrp="1"/>
          </p:cNvSpPr>
          <p:nvPr>
            <p:ph type="title" idx="4294967295"/>
          </p:nvPr>
        </p:nvSpPr>
        <p:spPr>
          <a:xfrm>
            <a:off x="0" y="74613"/>
            <a:ext cx="8196263" cy="573087"/>
          </a:xfrm>
        </p:spPr>
        <p:txBody>
          <a:bodyPr>
            <a:normAutofit fontScale="90000"/>
          </a:bodyPr>
          <a:lstStyle/>
          <a:p>
            <a:r>
              <a:rPr lang="en-GB" dirty="0"/>
              <a:t>Participants (N = 235)</a:t>
            </a:r>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1658624895"/>
              </p:ext>
            </p:extLst>
          </p:nvPr>
        </p:nvGraphicFramePr>
        <p:xfrm>
          <a:off x="128200" y="838761"/>
          <a:ext cx="8892875" cy="298123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600" b="0" i="0" u="none" strike="noStrike">
                          <a:solidFill>
                            <a:srgbClr val="000000"/>
                          </a:solidFill>
                          <a:effectLst/>
                          <a:latin typeface="Source Sans Pro" panose="020B0503030403020204" pitchFamily="34" charset="0"/>
                          <a:cs typeface="Times New Roman" panose="02020603050405020304" pitchFamily="18" charset="0"/>
                        </a:rPr>
                        <a:t>211/21/1/2</a:t>
                      </a:r>
                      <a:endParaRPr lang="en-GB"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4.79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3.02</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Autofit/>
          </a:bodyPr>
          <a:lstStyle/>
          <a:p>
            <a:r>
              <a:rPr lang="en-GB" sz="3200" dirty="0"/>
              <a:t>Cognition &amp; Video Games</a:t>
            </a:r>
          </a:p>
        </p:txBody>
      </p:sp>
      <p:pic>
        <p:nvPicPr>
          <p:cNvPr id="13" name="Picture Placeholder 23" descr="Badge Cross with solid fill">
            <a:extLst>
              <a:ext uri="{FF2B5EF4-FFF2-40B4-BE49-F238E27FC236}">
                <a16:creationId xmlns:a16="http://schemas.microsoft.com/office/drawing/2014/main" id="{79C4152A-48FF-E91F-76EA-DD9A497B89CF}"/>
              </a:ext>
            </a:extLst>
          </p:cNvPr>
          <p:cNvPicPr>
            <a:picLocks noGrp="1" noChangeAspect="1"/>
          </p:cNvPicPr>
          <p:nvPr>
            <p:ph type="pic" idx="2"/>
          </p:nvPr>
        </p:nvPicPr>
        <p:blipFill>
          <a:blip r:embed="rId3">
            <a:extLst>
              <a:ext uri="{96DAC541-7B7A-43D3-8B79-37D633B846F1}">
                <asvg:svgBlip xmlns:asvg="http://schemas.microsoft.com/office/drawing/2016/SVG/main" r:embed="rId4"/>
              </a:ext>
            </a:extLst>
          </a:blip>
          <a:srcRect/>
          <a:stretch/>
        </p:blipFill>
        <p:spPr>
          <a:prstGeom prst="ellipse">
            <a:avLst/>
          </a:prstGeom>
          <a:noFill/>
          <a:ln>
            <a:noFill/>
          </a:ln>
        </p:spPr>
      </p:pic>
      <p:sp>
        <p:nvSpPr>
          <p:cNvPr id="4" name="Text Placeholder 3">
            <a:extLst>
              <a:ext uri="{FF2B5EF4-FFF2-40B4-BE49-F238E27FC236}">
                <a16:creationId xmlns:a16="http://schemas.microsoft.com/office/drawing/2014/main" id="{503233D1-9F6C-2DEE-58A7-B858D9EC6E4C}"/>
              </a:ext>
            </a:extLst>
          </p:cNvPr>
          <p:cNvSpPr>
            <a:spLocks noGrp="1"/>
          </p:cNvSpPr>
          <p:nvPr>
            <p:ph type="body" sz="quarter" idx="13"/>
          </p:nvPr>
        </p:nvSpPr>
        <p:spPr/>
        <p:txBody>
          <a:bodyPr>
            <a:noAutofit/>
          </a:bodyPr>
          <a:lstStyle/>
          <a:p>
            <a:r>
              <a:rPr lang="en-GB" sz="2200" dirty="0"/>
              <a:t>Sala et al. </a:t>
            </a:r>
          </a:p>
          <a:p>
            <a:r>
              <a:rPr lang="en-GB" sz="2200" dirty="0"/>
              <a:t>(2018)</a:t>
            </a:r>
          </a:p>
        </p:txBody>
      </p:sp>
      <p:sp>
        <p:nvSpPr>
          <p:cNvPr id="5" name="Text Placeholder 4">
            <a:extLst>
              <a:ext uri="{FF2B5EF4-FFF2-40B4-BE49-F238E27FC236}">
                <a16:creationId xmlns:a16="http://schemas.microsoft.com/office/drawing/2014/main" id="{0DC43B53-69F8-826D-72FE-B307109A6E24}"/>
              </a:ext>
            </a:extLst>
          </p:cNvPr>
          <p:cNvSpPr>
            <a:spLocks noGrp="1"/>
          </p:cNvSpPr>
          <p:nvPr>
            <p:ph type="body" sz="quarter" idx="16"/>
          </p:nvPr>
        </p:nvSpPr>
        <p:spPr>
          <a:xfrm>
            <a:off x="1054100" y="4204001"/>
            <a:ext cx="2314575" cy="407075"/>
          </a:xfrm>
        </p:spPr>
        <p:txBody>
          <a:bodyPr/>
          <a:lstStyle/>
          <a:p>
            <a:r>
              <a:rPr lang="en-GB" sz="1800" dirty="0"/>
              <a:t>All genres</a:t>
            </a:r>
          </a:p>
        </p:txBody>
      </p:sp>
      <p:pic>
        <p:nvPicPr>
          <p:cNvPr id="14" name="Picture Placeholder 13" descr="Badge Tick1 with solid fill">
            <a:extLst>
              <a:ext uri="{FF2B5EF4-FFF2-40B4-BE49-F238E27FC236}">
                <a16:creationId xmlns:a16="http://schemas.microsoft.com/office/drawing/2014/main" id="{006DCE93-ECBB-4055-FE0F-A075111F58C5}"/>
              </a:ext>
            </a:extLst>
          </p:cNvPr>
          <p:cNvPicPr>
            <a:picLocks noGrp="1" noChangeAspect="1"/>
          </p:cNvPicPr>
          <p:nvPr>
            <p:ph type="pic" idx="4"/>
          </p:nvPr>
        </p:nvPicPr>
        <p:blipFill>
          <a:blip r:embed="rId5">
            <a:extLst>
              <a:ext uri="{96DAC541-7B7A-43D3-8B79-37D633B846F1}">
                <asvg:svgBlip xmlns:asvg="http://schemas.microsoft.com/office/drawing/2016/SVG/main" r:embed="rId6"/>
              </a:ext>
            </a:extLst>
          </a:blip>
          <a:srcRect/>
          <a:stretch/>
        </p:blipFill>
        <p:spPr>
          <a:prstGeom prst="ellipse">
            <a:avLst/>
          </a:prstGeom>
          <a:noFill/>
          <a:ln>
            <a:noFill/>
          </a:ln>
        </p:spPr>
      </p:pic>
      <p:sp>
        <p:nvSpPr>
          <p:cNvPr id="7" name="Text Placeholder 6">
            <a:extLst>
              <a:ext uri="{FF2B5EF4-FFF2-40B4-BE49-F238E27FC236}">
                <a16:creationId xmlns:a16="http://schemas.microsoft.com/office/drawing/2014/main" id="{3690A403-9361-1C4B-B5C5-4E1732681995}"/>
              </a:ext>
            </a:extLst>
          </p:cNvPr>
          <p:cNvSpPr>
            <a:spLocks noGrp="1"/>
          </p:cNvSpPr>
          <p:nvPr>
            <p:ph type="body" sz="quarter" idx="14"/>
          </p:nvPr>
        </p:nvSpPr>
        <p:spPr/>
        <p:txBody>
          <a:bodyPr/>
          <a:lstStyle/>
          <a:p>
            <a:r>
              <a:rPr lang="en-GB" sz="2200" dirty="0" err="1"/>
              <a:t>Bediou</a:t>
            </a:r>
            <a:r>
              <a:rPr lang="en-GB" sz="2200" dirty="0"/>
              <a:t> et al. (2018; 2023)</a:t>
            </a:r>
          </a:p>
        </p:txBody>
      </p:sp>
      <p:sp>
        <p:nvSpPr>
          <p:cNvPr id="8" name="Text Placeholder 7">
            <a:extLst>
              <a:ext uri="{FF2B5EF4-FFF2-40B4-BE49-F238E27FC236}">
                <a16:creationId xmlns:a16="http://schemas.microsoft.com/office/drawing/2014/main" id="{F9532462-6E5A-D04B-5297-5D9724DCB076}"/>
              </a:ext>
            </a:extLst>
          </p:cNvPr>
          <p:cNvSpPr>
            <a:spLocks noGrp="1"/>
          </p:cNvSpPr>
          <p:nvPr>
            <p:ph type="body" sz="quarter" idx="17"/>
          </p:nvPr>
        </p:nvSpPr>
        <p:spPr>
          <a:xfrm>
            <a:off x="3416300" y="4204002"/>
            <a:ext cx="2314575" cy="407074"/>
          </a:xfrm>
        </p:spPr>
        <p:txBody>
          <a:bodyPr/>
          <a:lstStyle/>
          <a:p>
            <a:r>
              <a:rPr lang="en-GB" sz="1800" dirty="0"/>
              <a:t>Action games</a:t>
            </a:r>
          </a:p>
        </p:txBody>
      </p:sp>
      <p:pic>
        <p:nvPicPr>
          <p:cNvPr id="15" name="Picture Placeholder 13" descr="Badge Tick1 with solid fill">
            <a:extLst>
              <a:ext uri="{FF2B5EF4-FFF2-40B4-BE49-F238E27FC236}">
                <a16:creationId xmlns:a16="http://schemas.microsoft.com/office/drawing/2014/main" id="{873A937C-B482-C799-19F1-0670470AF5A0}"/>
              </a:ext>
            </a:extLst>
          </p:cNvPr>
          <p:cNvPicPr>
            <a:picLocks noGrp="1" noChangeAspect="1"/>
          </p:cNvPicPr>
          <p:nvPr>
            <p:ph type="pic" idx="7"/>
          </p:nvPr>
        </p:nvPicPr>
        <p:blipFill>
          <a:blip r:embed="rId5">
            <a:extLst>
              <a:ext uri="{96DAC541-7B7A-43D3-8B79-37D633B846F1}">
                <asvg:svgBlip xmlns:asvg="http://schemas.microsoft.com/office/drawing/2016/SVG/main" r:embed="rId6"/>
              </a:ext>
            </a:extLst>
          </a:blip>
          <a:srcRect/>
          <a:stretch/>
        </p:blipFill>
        <p:spPr/>
      </p:pic>
      <p:sp>
        <p:nvSpPr>
          <p:cNvPr id="10" name="Text Placeholder 9">
            <a:extLst>
              <a:ext uri="{FF2B5EF4-FFF2-40B4-BE49-F238E27FC236}">
                <a16:creationId xmlns:a16="http://schemas.microsoft.com/office/drawing/2014/main" id="{218ACC08-20BC-ED53-4053-1DF7C252C524}"/>
              </a:ext>
            </a:extLst>
          </p:cNvPr>
          <p:cNvSpPr>
            <a:spLocks noGrp="1"/>
          </p:cNvSpPr>
          <p:nvPr>
            <p:ph type="body" sz="quarter" idx="15"/>
          </p:nvPr>
        </p:nvSpPr>
        <p:spPr/>
        <p:txBody>
          <a:bodyPr/>
          <a:lstStyle/>
          <a:p>
            <a:r>
              <a:rPr lang="en-GB" sz="2200" dirty="0"/>
              <a:t>Smith &amp; </a:t>
            </a:r>
            <a:r>
              <a:rPr lang="en-GB" sz="2200" dirty="0" err="1"/>
              <a:t>Basak</a:t>
            </a:r>
            <a:r>
              <a:rPr lang="en-GB" sz="2200" dirty="0"/>
              <a:t> (2023)</a:t>
            </a:r>
          </a:p>
        </p:txBody>
      </p:sp>
      <p:sp>
        <p:nvSpPr>
          <p:cNvPr id="11" name="Text Placeholder 10">
            <a:extLst>
              <a:ext uri="{FF2B5EF4-FFF2-40B4-BE49-F238E27FC236}">
                <a16:creationId xmlns:a16="http://schemas.microsoft.com/office/drawing/2014/main" id="{187EA166-E84C-81A7-E55C-89D716B70D2A}"/>
              </a:ext>
            </a:extLst>
          </p:cNvPr>
          <p:cNvSpPr>
            <a:spLocks noGrp="1"/>
          </p:cNvSpPr>
          <p:nvPr>
            <p:ph type="body" sz="quarter" idx="18"/>
          </p:nvPr>
        </p:nvSpPr>
        <p:spPr>
          <a:xfrm>
            <a:off x="5784850" y="4204000"/>
            <a:ext cx="2314575" cy="407075"/>
          </a:xfrm>
        </p:spPr>
        <p:txBody>
          <a:bodyPr/>
          <a:lstStyle/>
          <a:p>
            <a:r>
              <a:rPr lang="en-GB" sz="1800" dirty="0"/>
              <a:t>Specific gameplay</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3" name="Text Placeholder 8">
            <a:extLst>
              <a:ext uri="{FF2B5EF4-FFF2-40B4-BE49-F238E27FC236}">
                <a16:creationId xmlns:a16="http://schemas.microsoft.com/office/drawing/2014/main" id="{34A5D88E-09F7-18BD-DAD4-770CF66C7BD5}"/>
              </a:ext>
            </a:extLst>
          </p:cNvPr>
          <p:cNvSpPr txBox="1">
            <a:spLocks/>
          </p:cNvSpPr>
          <p:nvPr/>
        </p:nvSpPr>
        <p:spPr>
          <a:xfrm>
            <a:off x="128200" y="863600"/>
            <a:ext cx="8820000"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2400" b="0" dirty="0">
                <a:solidFill>
                  <a:schemeClr val="bg2"/>
                </a:solidFill>
                <a:latin typeface="Source Sans Pro" panose="020B0503030403020204" pitchFamily="34" charset="0"/>
              </a:rPr>
              <a:t>Previous studies have produced </a:t>
            </a:r>
            <a:r>
              <a:rPr lang="en-GB" sz="2400" dirty="0">
                <a:solidFill>
                  <a:schemeClr val="bg2"/>
                </a:solidFill>
                <a:latin typeface="Source Sans Pro" panose="020B0503030403020204" pitchFamily="34" charset="0"/>
              </a:rPr>
              <a:t>inconsistent</a:t>
            </a:r>
            <a:r>
              <a:rPr lang="en-GB" sz="2400" b="0" dirty="0">
                <a:solidFill>
                  <a:schemeClr val="bg2"/>
                </a:solidFill>
                <a:latin typeface="Source Sans Pro" panose="020B0503030403020204" pitchFamily="34" charset="0"/>
              </a:rPr>
              <a:t> </a:t>
            </a:r>
            <a:r>
              <a:rPr lang="en-GB" sz="2400" dirty="0">
                <a:solidFill>
                  <a:schemeClr val="bg2"/>
                </a:solidFill>
                <a:latin typeface="Source Sans Pro" panose="020B0503030403020204" pitchFamily="34" charset="0"/>
              </a:rPr>
              <a:t>findings</a:t>
            </a:r>
            <a:endParaRPr lang="en-GB" sz="2400" i="1"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2056C8-7319-678A-C5A2-76AD6070C171}"/>
              </a:ext>
            </a:extLst>
          </p:cNvPr>
          <p:cNvGraphicFramePr>
            <a:graphicFrameLocks noGrp="1"/>
          </p:cNvGraphicFramePr>
          <p:nvPr>
            <p:extLst>
              <p:ext uri="{D42A27DB-BD31-4B8C-83A1-F6EECF244321}">
                <p14:modId xmlns:p14="http://schemas.microsoft.com/office/powerpoint/2010/main" val="238936128"/>
              </p:ext>
            </p:extLst>
          </p:nvPr>
        </p:nvGraphicFramePr>
        <p:xfrm>
          <a:off x="328245" y="93784"/>
          <a:ext cx="8532002" cy="4977910"/>
        </p:xfrm>
        <a:graphic>
          <a:graphicData uri="http://schemas.openxmlformats.org/drawingml/2006/table">
            <a:tbl>
              <a:tblPr/>
              <a:tblGrid>
                <a:gridCol w="1453662">
                  <a:extLst>
                    <a:ext uri="{9D8B030D-6E8A-4147-A177-3AD203B41FA5}">
                      <a16:colId xmlns:a16="http://schemas.microsoft.com/office/drawing/2014/main" val="1214813356"/>
                    </a:ext>
                  </a:extLst>
                </a:gridCol>
                <a:gridCol w="707834">
                  <a:extLst>
                    <a:ext uri="{9D8B030D-6E8A-4147-A177-3AD203B41FA5}">
                      <a16:colId xmlns:a16="http://schemas.microsoft.com/office/drawing/2014/main" val="409168804"/>
                    </a:ext>
                  </a:extLst>
                </a:gridCol>
                <a:gridCol w="707834">
                  <a:extLst>
                    <a:ext uri="{9D8B030D-6E8A-4147-A177-3AD203B41FA5}">
                      <a16:colId xmlns:a16="http://schemas.microsoft.com/office/drawing/2014/main" val="1962268753"/>
                    </a:ext>
                  </a:extLst>
                </a:gridCol>
                <a:gridCol w="707834">
                  <a:extLst>
                    <a:ext uri="{9D8B030D-6E8A-4147-A177-3AD203B41FA5}">
                      <a16:colId xmlns:a16="http://schemas.microsoft.com/office/drawing/2014/main" val="3805074571"/>
                    </a:ext>
                  </a:extLst>
                </a:gridCol>
                <a:gridCol w="707834">
                  <a:extLst>
                    <a:ext uri="{9D8B030D-6E8A-4147-A177-3AD203B41FA5}">
                      <a16:colId xmlns:a16="http://schemas.microsoft.com/office/drawing/2014/main" val="740350895"/>
                    </a:ext>
                  </a:extLst>
                </a:gridCol>
                <a:gridCol w="707834">
                  <a:extLst>
                    <a:ext uri="{9D8B030D-6E8A-4147-A177-3AD203B41FA5}">
                      <a16:colId xmlns:a16="http://schemas.microsoft.com/office/drawing/2014/main" val="3487577662"/>
                    </a:ext>
                  </a:extLst>
                </a:gridCol>
                <a:gridCol w="707834">
                  <a:extLst>
                    <a:ext uri="{9D8B030D-6E8A-4147-A177-3AD203B41FA5}">
                      <a16:colId xmlns:a16="http://schemas.microsoft.com/office/drawing/2014/main" val="1377268425"/>
                    </a:ext>
                  </a:extLst>
                </a:gridCol>
                <a:gridCol w="707834">
                  <a:extLst>
                    <a:ext uri="{9D8B030D-6E8A-4147-A177-3AD203B41FA5}">
                      <a16:colId xmlns:a16="http://schemas.microsoft.com/office/drawing/2014/main" val="1913279208"/>
                    </a:ext>
                  </a:extLst>
                </a:gridCol>
                <a:gridCol w="707834">
                  <a:extLst>
                    <a:ext uri="{9D8B030D-6E8A-4147-A177-3AD203B41FA5}">
                      <a16:colId xmlns:a16="http://schemas.microsoft.com/office/drawing/2014/main" val="4033441405"/>
                    </a:ext>
                  </a:extLst>
                </a:gridCol>
                <a:gridCol w="707834">
                  <a:extLst>
                    <a:ext uri="{9D8B030D-6E8A-4147-A177-3AD203B41FA5}">
                      <a16:colId xmlns:a16="http://schemas.microsoft.com/office/drawing/2014/main" val="1293420727"/>
                    </a:ext>
                  </a:extLst>
                </a:gridCol>
                <a:gridCol w="707834">
                  <a:extLst>
                    <a:ext uri="{9D8B030D-6E8A-4147-A177-3AD203B41FA5}">
                      <a16:colId xmlns:a16="http://schemas.microsoft.com/office/drawing/2014/main" val="3665199556"/>
                    </a:ext>
                  </a:extLst>
                </a:gridCol>
              </a:tblGrid>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rtl="0" fontAlgn="ctr"/>
                      <a:r>
                        <a:rPr lang="en-GB" sz="1000" b="1" i="0" u="none" strike="noStrike" baseline="0" dirty="0">
                          <a:solidFill>
                            <a:schemeClr val="bg2"/>
                          </a:solidFill>
                          <a:effectLst/>
                          <a:latin typeface="Source Sans Pro" panose="020B0503030403020204" pitchFamily="34" charset="0"/>
                          <a:cs typeface="Times New Roman" panose="02020603050405020304" pitchFamily="18" charset="0"/>
                        </a:rPr>
                        <a:t>Full Sample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extLst>
                  <a:ext uri="{0D108BD9-81ED-4DB2-BD59-A6C34878D82A}">
                    <a16:rowId xmlns:a16="http://schemas.microsoft.com/office/drawing/2014/main" val="2540155300"/>
                  </a:ext>
                </a:extLst>
              </a:tr>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0385396"/>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Score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1512018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63947263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545028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0.95</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0.07</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5059045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0.91</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0.08</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816234"/>
                  </a:ext>
                </a:extLst>
              </a:tr>
              <a:tr h="161501">
                <a:tc>
                  <a:txBody>
                    <a:bodyPr/>
                    <a:lstStyle/>
                    <a:p>
                      <a:pPr algn="l"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Reaction Time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6024233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724.69</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125.34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774.31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696.61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120.38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733.84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106.13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688.35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89.15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804515788"/>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 Correct</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728.52</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126.10</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777.89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740.83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103.62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694.99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94.83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078804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564.51</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107.66</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607.64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118.6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544.76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99.13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572.44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519.12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79.2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45469056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960.24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212.01</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1013.01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249.45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198.46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964.89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168.83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920.15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159.25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2777947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1137.19</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260.92</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1213.20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295.47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1067.60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238.71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1170.66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236.54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1147.87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203.57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68861"/>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Reaction Time Costs</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3286202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Mixing</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395.73</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177.98</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405.37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223.18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387.21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156.32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392.45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401.02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126.41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02561580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Switching</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176.95</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162.89</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200.19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177.58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205.77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435339"/>
                  </a:ext>
                </a:extLst>
              </a:tr>
              <a:tr h="1615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dirty="0">
                          <a:solidFill>
                            <a:schemeClr val="bg2"/>
                          </a:solidFill>
                          <a:latin typeface="Source Sans Pro" panose="020B0503030403020204" pitchFamily="34" charset="0"/>
                          <a:cs typeface="Times New Roman" panose="02020603050405020304" pitchFamily="18" charset="0"/>
                        </a:rPr>
                        <a:t>Proportional</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1.18</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rtl="0"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1.20</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1.21</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514073"/>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Drift Rate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204052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1266111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7513407"/>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421138"/>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Boundary Separation</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6399824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20193859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853436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02562290"/>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Non-decision Time</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33041781"/>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0.29</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958827397"/>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0.17</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689649505"/>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323486"/>
                  </a:ext>
                </a:extLst>
              </a:tr>
            </a:tbl>
          </a:graphicData>
        </a:graphic>
      </p:graphicFrame>
    </p:spTree>
    <p:extLst>
      <p:ext uri="{BB962C8B-B14F-4D97-AF65-F5344CB8AC3E}">
        <p14:creationId xmlns:p14="http://schemas.microsoft.com/office/powerpoint/2010/main" val="2172124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35C3D4-18B1-E94D-2ADB-8889677F3088}"/>
              </a:ext>
            </a:extLst>
          </p:cNvPr>
          <p:cNvGraphicFramePr/>
          <p:nvPr>
            <p:extLst>
              <p:ext uri="{D42A27DB-BD31-4B8C-83A1-F6EECF244321}">
                <p14:modId xmlns:p14="http://schemas.microsoft.com/office/powerpoint/2010/main" val="592879778"/>
              </p:ext>
            </p:extLst>
          </p:nvPr>
        </p:nvGraphicFramePr>
        <p:xfrm>
          <a:off x="0" y="1"/>
          <a:ext cx="4572000"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B83AFA2-E7FB-E765-EE45-F28C4EB5A5B8}"/>
              </a:ext>
            </a:extLst>
          </p:cNvPr>
          <p:cNvGraphicFramePr/>
          <p:nvPr>
            <p:extLst>
              <p:ext uri="{D42A27DB-BD31-4B8C-83A1-F6EECF244321}">
                <p14:modId xmlns:p14="http://schemas.microsoft.com/office/powerpoint/2010/main" val="3115886738"/>
              </p:ext>
            </p:extLst>
          </p:nvPr>
        </p:nvGraphicFramePr>
        <p:xfrm>
          <a:off x="4572000" y="7456"/>
          <a:ext cx="4572000" cy="5143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239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8C4A5-EE9E-0EC2-B654-CA38BD8A1363}"/>
              </a:ext>
            </a:extLst>
          </p:cNvPr>
          <p:cNvSpPr/>
          <p:nvPr/>
        </p:nvSpPr>
        <p:spPr>
          <a:xfrm>
            <a:off x="0" y="0"/>
            <a:ext cx="9144000" cy="27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GB" sz="900" i="1" dirty="0">
                <a:latin typeface="Times New Roman" panose="02020603050405020304" pitchFamily="18" charset="0"/>
                <a:cs typeface="Times New Roman" panose="02020603050405020304" pitchFamily="18" charset="0"/>
              </a:rPr>
              <a:t>Table 3. Descriptive statistics for other expertise variables for the full sample and cluster groups.  </a:t>
            </a:r>
          </a:p>
        </p:txBody>
      </p:sp>
      <p:graphicFrame>
        <p:nvGraphicFramePr>
          <p:cNvPr id="7" name="Table 6">
            <a:extLst>
              <a:ext uri="{FF2B5EF4-FFF2-40B4-BE49-F238E27FC236}">
                <a16:creationId xmlns:a16="http://schemas.microsoft.com/office/drawing/2014/main" id="{67F7F278-A250-F4C9-EB4F-EC86DE70EF2C}"/>
              </a:ext>
            </a:extLst>
          </p:cNvPr>
          <p:cNvGraphicFramePr>
            <a:graphicFrameLocks noGrp="1"/>
          </p:cNvGraphicFramePr>
          <p:nvPr>
            <p:extLst>
              <p:ext uri="{D42A27DB-BD31-4B8C-83A1-F6EECF244321}">
                <p14:modId xmlns:p14="http://schemas.microsoft.com/office/powerpoint/2010/main" val="457073648"/>
              </p:ext>
            </p:extLst>
          </p:nvPr>
        </p:nvGraphicFramePr>
        <p:xfrm>
          <a:off x="156329" y="135000"/>
          <a:ext cx="8679799" cy="4779917"/>
        </p:xfrm>
        <a:graphic>
          <a:graphicData uri="http://schemas.openxmlformats.org/drawingml/2006/table">
            <a:tbl>
              <a:tblPr/>
              <a:tblGrid>
                <a:gridCol w="1592299">
                  <a:extLst>
                    <a:ext uri="{9D8B030D-6E8A-4147-A177-3AD203B41FA5}">
                      <a16:colId xmlns:a16="http://schemas.microsoft.com/office/drawing/2014/main" val="658333384"/>
                    </a:ext>
                  </a:extLst>
                </a:gridCol>
                <a:gridCol w="472500">
                  <a:extLst>
                    <a:ext uri="{9D8B030D-6E8A-4147-A177-3AD203B41FA5}">
                      <a16:colId xmlns:a16="http://schemas.microsoft.com/office/drawing/2014/main" val="191976627"/>
                    </a:ext>
                  </a:extLst>
                </a:gridCol>
                <a:gridCol w="472500">
                  <a:extLst>
                    <a:ext uri="{9D8B030D-6E8A-4147-A177-3AD203B41FA5}">
                      <a16:colId xmlns:a16="http://schemas.microsoft.com/office/drawing/2014/main" val="1994601737"/>
                    </a:ext>
                  </a:extLst>
                </a:gridCol>
                <a:gridCol w="472500">
                  <a:extLst>
                    <a:ext uri="{9D8B030D-6E8A-4147-A177-3AD203B41FA5}">
                      <a16:colId xmlns:a16="http://schemas.microsoft.com/office/drawing/2014/main" val="3278294495"/>
                    </a:ext>
                  </a:extLst>
                </a:gridCol>
                <a:gridCol w="472500">
                  <a:extLst>
                    <a:ext uri="{9D8B030D-6E8A-4147-A177-3AD203B41FA5}">
                      <a16:colId xmlns:a16="http://schemas.microsoft.com/office/drawing/2014/main" val="2838711913"/>
                    </a:ext>
                  </a:extLst>
                </a:gridCol>
                <a:gridCol w="472500">
                  <a:extLst>
                    <a:ext uri="{9D8B030D-6E8A-4147-A177-3AD203B41FA5}">
                      <a16:colId xmlns:a16="http://schemas.microsoft.com/office/drawing/2014/main" val="1239366542"/>
                    </a:ext>
                  </a:extLst>
                </a:gridCol>
                <a:gridCol w="472500">
                  <a:extLst>
                    <a:ext uri="{9D8B030D-6E8A-4147-A177-3AD203B41FA5}">
                      <a16:colId xmlns:a16="http://schemas.microsoft.com/office/drawing/2014/main" val="3562787141"/>
                    </a:ext>
                  </a:extLst>
                </a:gridCol>
                <a:gridCol w="472500">
                  <a:extLst>
                    <a:ext uri="{9D8B030D-6E8A-4147-A177-3AD203B41FA5}">
                      <a16:colId xmlns:a16="http://schemas.microsoft.com/office/drawing/2014/main" val="2701563582"/>
                    </a:ext>
                  </a:extLst>
                </a:gridCol>
                <a:gridCol w="472500">
                  <a:extLst>
                    <a:ext uri="{9D8B030D-6E8A-4147-A177-3AD203B41FA5}">
                      <a16:colId xmlns:a16="http://schemas.microsoft.com/office/drawing/2014/main" val="3620627968"/>
                    </a:ext>
                  </a:extLst>
                </a:gridCol>
                <a:gridCol w="472500">
                  <a:extLst>
                    <a:ext uri="{9D8B030D-6E8A-4147-A177-3AD203B41FA5}">
                      <a16:colId xmlns:a16="http://schemas.microsoft.com/office/drawing/2014/main" val="3288557670"/>
                    </a:ext>
                  </a:extLst>
                </a:gridCol>
                <a:gridCol w="472500">
                  <a:extLst>
                    <a:ext uri="{9D8B030D-6E8A-4147-A177-3AD203B41FA5}">
                      <a16:colId xmlns:a16="http://schemas.microsoft.com/office/drawing/2014/main" val="1400212005"/>
                    </a:ext>
                  </a:extLst>
                </a:gridCol>
                <a:gridCol w="472500">
                  <a:extLst>
                    <a:ext uri="{9D8B030D-6E8A-4147-A177-3AD203B41FA5}">
                      <a16:colId xmlns:a16="http://schemas.microsoft.com/office/drawing/2014/main" val="3028412794"/>
                    </a:ext>
                  </a:extLst>
                </a:gridCol>
                <a:gridCol w="472500">
                  <a:extLst>
                    <a:ext uri="{9D8B030D-6E8A-4147-A177-3AD203B41FA5}">
                      <a16:colId xmlns:a16="http://schemas.microsoft.com/office/drawing/2014/main" val="2664062458"/>
                    </a:ext>
                  </a:extLst>
                </a:gridCol>
                <a:gridCol w="472500">
                  <a:extLst>
                    <a:ext uri="{9D8B030D-6E8A-4147-A177-3AD203B41FA5}">
                      <a16:colId xmlns:a16="http://schemas.microsoft.com/office/drawing/2014/main" val="415822767"/>
                    </a:ext>
                  </a:extLst>
                </a:gridCol>
                <a:gridCol w="472500">
                  <a:extLst>
                    <a:ext uri="{9D8B030D-6E8A-4147-A177-3AD203B41FA5}">
                      <a16:colId xmlns:a16="http://schemas.microsoft.com/office/drawing/2014/main" val="2561062762"/>
                    </a:ext>
                  </a:extLst>
                </a:gridCol>
                <a:gridCol w="472500">
                  <a:extLst>
                    <a:ext uri="{9D8B030D-6E8A-4147-A177-3AD203B41FA5}">
                      <a16:colId xmlns:a16="http://schemas.microsoft.com/office/drawing/2014/main" val="3283306000"/>
                    </a:ext>
                  </a:extLst>
                </a:gridCol>
              </a:tblGrid>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w="12700" cap="flat" cmpd="sng" algn="ctr">
                      <a:solidFill>
                        <a:schemeClr val="tx1"/>
                      </a:solidFill>
                      <a:prstDash val="solid"/>
                      <a:round/>
                      <a:headEnd type="none" w="med" len="med"/>
                      <a:tailEnd type="none" w="med" len="med"/>
                    </a:lnT>
                    <a:lnB>
                      <a:noFill/>
                    </a:lnB>
                  </a:tcPr>
                </a:tc>
                <a:tc gridSpan="3">
                  <a:txBody>
                    <a:bodyPr/>
                    <a:lstStyle/>
                    <a:p>
                      <a:pPr algn="ctr" rtl="0" fontAlgn="ctr"/>
                      <a:r>
                        <a:rPr lang="en-GB" sz="10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0000"/>
                          </a:solidFill>
                          <a:effectLst/>
                          <a:latin typeface="Times New Roman" panose="02020603050405020304" pitchFamily="18" charset="0"/>
                          <a:cs typeface="Times New Roman" panose="02020603050405020304" pitchFamily="18" charset="0"/>
                        </a:rPr>
                        <a:t>Full Sample</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5BB00"/>
                          </a:solidFill>
                          <a:effectLst/>
                          <a:latin typeface="Times New Roman" panose="02020603050405020304" pitchFamily="18" charset="0"/>
                          <a:cs typeface="Times New Roman" panose="02020603050405020304" pitchFamily="18" charset="0"/>
                        </a:rPr>
                        <a:t>Casual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038FF"/>
                          </a:solidFill>
                          <a:effectLst/>
                          <a:latin typeface="Times New Roman" panose="02020603050405020304" pitchFamily="18" charset="0"/>
                          <a:cs typeface="Times New Roman" panose="02020603050405020304" pitchFamily="18" charset="0"/>
                        </a:rPr>
                        <a:t>Experienced</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3772FF"/>
                          </a:solidFill>
                          <a:effectLst/>
                          <a:latin typeface="Times New Roman" panose="02020603050405020304" pitchFamily="18" charset="0"/>
                          <a:cs typeface="Times New Roman" panose="02020603050405020304" pitchFamily="18" charset="0"/>
                        </a:rPr>
                        <a:t>Aspiring</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FF00"/>
                          </a:solidFill>
                          <a:effectLst/>
                          <a:latin typeface="Times New Roman" panose="02020603050405020304" pitchFamily="18" charset="0"/>
                          <a:cs typeface="Times New Roman" panose="02020603050405020304" pitchFamily="18" charset="0"/>
                        </a:rPr>
                        <a:t>Semi/Professional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extLst>
                  <a:ext uri="{0D108BD9-81ED-4DB2-BD59-A6C34878D82A}">
                    <a16:rowId xmlns:a16="http://schemas.microsoft.com/office/drawing/2014/main" val="165939453"/>
                  </a:ext>
                </a:extLst>
              </a:tr>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59353"/>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Age started</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17.38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14.27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13.44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3.82</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390502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Years of playtime</a:t>
                      </a:r>
                    </a:p>
                  </a:txBody>
                  <a:tcPr marL="6765" marR="6765" marT="6765" marB="0" anchor="ctr">
                    <a:lnL>
                      <a:noFill/>
                    </a:lnL>
                    <a:lnR>
                      <a:noFill/>
                    </a:lnR>
                    <a:lnT>
                      <a:noFill/>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77</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4.75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6.32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6.94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4.11</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extLst>
                  <a:ext uri="{0D108BD9-81ED-4DB2-BD59-A6C34878D82A}">
                    <a16:rowId xmlns:a16="http://schemas.microsoft.com/office/drawing/2014/main" val="2473819733"/>
                  </a:ext>
                </a:extLst>
              </a:tr>
              <a:tr h="213170">
                <a:tc>
                  <a:txBody>
                    <a:bodyPr/>
                    <a:lstStyle/>
                    <a:p>
                      <a:pPr algn="l"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Tournament placements</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4.38</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1.04</a:t>
                      </a:r>
                    </a:p>
                  </a:txBody>
                  <a:tcPr marL="6765" marR="6765" marT="6765" marB="0" anchor="ctr">
                    <a:lnL>
                      <a:noFill/>
                    </a:lnL>
                    <a:lnR>
                      <a:noFill/>
                    </a:lnR>
                    <a:lnT>
                      <a:noFill/>
                    </a:lnT>
                    <a:lnB>
                      <a:noFill/>
                    </a:lnB>
                  </a:tcPr>
                </a:tc>
                <a:extLst>
                  <a:ext uri="{0D108BD9-81ED-4DB2-BD59-A6C34878D82A}">
                    <a16:rowId xmlns:a16="http://schemas.microsoft.com/office/drawing/2014/main" val="1394222288"/>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stage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21</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3.90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1.22</a:t>
                      </a:r>
                    </a:p>
                  </a:txBody>
                  <a:tcPr marL="6765" marR="6765" marT="6765" marB="0" anchor="ctr">
                    <a:lnL>
                      <a:noFill/>
                    </a:lnL>
                    <a:lnR>
                      <a:noFill/>
                    </a:lnR>
                    <a:lnT>
                      <a:noFill/>
                    </a:lnT>
                    <a:lnB>
                      <a:noFill/>
                    </a:lnB>
                  </a:tcPr>
                </a:tc>
                <a:extLst>
                  <a:ext uri="{0D108BD9-81ED-4DB2-BD59-A6C34878D82A}">
                    <a16:rowId xmlns:a16="http://schemas.microsoft.com/office/drawing/2014/main" val="1370801824"/>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prize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1054.93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1247.36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1219.81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1125.89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1182.13</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1591.52</a:t>
                      </a:r>
                    </a:p>
                  </a:txBody>
                  <a:tcPr marL="6765" marR="6765" marT="6765" marB="0" anchor="ctr">
                    <a:lnL>
                      <a:noFill/>
                    </a:lnL>
                    <a:lnR>
                      <a:noFill/>
                    </a:lnR>
                    <a:lnT>
                      <a:noFill/>
                    </a:lnT>
                    <a:lnB>
                      <a:noFill/>
                    </a:lnB>
                  </a:tcPr>
                </a:tc>
                <a:extLst>
                  <a:ext uri="{0D108BD9-81ED-4DB2-BD59-A6C34878D82A}">
                    <a16:rowId xmlns:a16="http://schemas.microsoft.com/office/drawing/2014/main" val="384724353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Current ranking</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7.74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2.86</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13.39</a:t>
                      </a:r>
                    </a:p>
                  </a:txBody>
                  <a:tcPr marL="6765" marR="6765" marT="676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2.98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18.29</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1.77</a:t>
                      </a:r>
                    </a:p>
                  </a:txBody>
                  <a:tcPr marL="6765" marR="6765" marT="6765" marB="0" anchor="ctr">
                    <a:lnL>
                      <a:noFill/>
                    </a:lnL>
                    <a:lnR>
                      <a:noFill/>
                    </a:lnR>
                    <a:lnT>
                      <a:noFill/>
                    </a:lnT>
                    <a:lnB>
                      <a:noFill/>
                    </a:lnB>
                  </a:tcPr>
                </a:tc>
                <a:extLst>
                  <a:ext uri="{0D108BD9-81ED-4DB2-BD59-A6C34878D82A}">
                    <a16:rowId xmlns:a16="http://schemas.microsoft.com/office/drawing/2014/main" val="179872784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13.19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4.47</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063018927"/>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Goal ranking</a:t>
                      </a:r>
                    </a:p>
                  </a:txBody>
                  <a:tcPr marL="6765" marR="6765" marT="6765" marB="0" anchor="ctr">
                    <a:lnL>
                      <a:noFill/>
                    </a:lnL>
                    <a:lnR>
                      <a:noFill/>
                    </a:lnR>
                    <a:lnT>
                      <a:noFill/>
                    </a:lnT>
                    <a:lnB w="28575"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16.85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26</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17.96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9460177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Current ranking</a:t>
                      </a:r>
                    </a:p>
                  </a:txBody>
                  <a:tcPr marL="6765" marR="6765" marT="6765" marB="0" anchor="ctr">
                    <a:lnL>
                      <a:noFill/>
                    </a:lnL>
                    <a:lnR>
                      <a:noFill/>
                    </a:lnR>
                    <a:lnT w="28575" cap="flat" cmpd="sng" algn="ctr">
                      <a:solidFill>
                        <a:schemeClr val="tx1"/>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60155246"/>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8.07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7.10</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3820674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Goal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10.82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28</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0.85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606690019"/>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Current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extLst>
                  <a:ext uri="{0D108BD9-81ED-4DB2-BD59-A6C34878D82A}">
                    <a16:rowId xmlns:a16="http://schemas.microsoft.com/office/drawing/2014/main" val="245370548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Highest ranking</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525480"/>
                  </a:ext>
                </a:extLst>
              </a:tr>
              <a:tr h="213027">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Goal ranking</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265963"/>
                  </a:ext>
                </a:extLst>
              </a:tr>
            </a:tbl>
          </a:graphicData>
        </a:graphic>
      </p:graphicFrame>
    </p:spTree>
    <p:extLst>
      <p:ext uri="{BB962C8B-B14F-4D97-AF65-F5344CB8AC3E}">
        <p14:creationId xmlns:p14="http://schemas.microsoft.com/office/powerpoint/2010/main" val="352115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A18B-E0E3-0625-2076-A464839B9E2F}"/>
              </a:ext>
            </a:extLst>
          </p:cNvPr>
          <p:cNvSpPr>
            <a:spLocks noGrp="1"/>
          </p:cNvSpPr>
          <p:nvPr>
            <p:ph type="title"/>
          </p:nvPr>
        </p:nvSpPr>
        <p:spPr/>
        <p:txBody>
          <a:bodyPr/>
          <a:lstStyle/>
          <a:p>
            <a:r>
              <a:rPr lang="en-GB" sz="3200" dirty="0"/>
              <a:t>Cognitive Correlates of FPS Gameplay</a:t>
            </a:r>
          </a:p>
        </p:txBody>
      </p:sp>
      <p:sp>
        <p:nvSpPr>
          <p:cNvPr id="4" name="Text Placeholder 3">
            <a:extLst>
              <a:ext uri="{FF2B5EF4-FFF2-40B4-BE49-F238E27FC236}">
                <a16:creationId xmlns:a16="http://schemas.microsoft.com/office/drawing/2014/main" id="{E8CF19E9-261E-EE49-1F26-ED941BDED4DD}"/>
              </a:ext>
            </a:extLst>
          </p:cNvPr>
          <p:cNvSpPr>
            <a:spLocks noGrp="1"/>
          </p:cNvSpPr>
          <p:nvPr>
            <p:ph type="body"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B1762C3D-A4C2-BE44-C6E2-6E440DC303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177900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7BE3DC1-3F45-48DC-76E7-F50CC7158029}"/>
              </a:ext>
            </a:extLst>
          </p:cNvPr>
          <p:cNvPicPr>
            <a:picLocks noChangeAspect="1"/>
          </p:cNvPicPr>
          <p:nvPr/>
        </p:nvPicPr>
        <p:blipFill>
          <a:blip r:embed="rId3"/>
          <a:stretch>
            <a:fillRect/>
          </a:stretch>
        </p:blipFill>
        <p:spPr>
          <a:xfrm>
            <a:off x="4106476" y="2836378"/>
            <a:ext cx="4680000" cy="2152022"/>
          </a:xfrm>
          <a:prstGeom prst="rect">
            <a:avLst/>
          </a:prstGeom>
        </p:spPr>
      </p:pic>
      <p:sp>
        <p:nvSpPr>
          <p:cNvPr id="2" name="Title 1">
            <a:extLst>
              <a:ext uri="{FF2B5EF4-FFF2-40B4-BE49-F238E27FC236}">
                <a16:creationId xmlns:a16="http://schemas.microsoft.com/office/drawing/2014/main" id="{C0A4D0BF-DB0E-ADDE-4FD9-C7ADC40256A9}"/>
              </a:ext>
            </a:extLst>
          </p:cNvPr>
          <p:cNvSpPr>
            <a:spLocks noGrp="1"/>
          </p:cNvSpPr>
          <p:nvPr>
            <p:ph type="title"/>
          </p:nvPr>
        </p:nvSpPr>
        <p:spPr/>
        <p:txBody>
          <a:bodyPr/>
          <a:lstStyle/>
          <a:p>
            <a:r>
              <a:rPr lang="en-GB" dirty="0"/>
              <a:t>Counter-Strike</a:t>
            </a:r>
          </a:p>
        </p:txBody>
      </p:sp>
      <p:sp>
        <p:nvSpPr>
          <p:cNvPr id="5" name="Text Placeholder 4">
            <a:extLst>
              <a:ext uri="{FF2B5EF4-FFF2-40B4-BE49-F238E27FC236}">
                <a16:creationId xmlns:a16="http://schemas.microsoft.com/office/drawing/2014/main" id="{9A9894EF-E5BA-A39C-95EC-67C51A1D6974}"/>
              </a:ext>
            </a:extLst>
          </p:cNvPr>
          <p:cNvSpPr>
            <a:spLocks noGrp="1"/>
          </p:cNvSpPr>
          <p:nvPr>
            <p:ph type="body" sz="quarter" idx="14"/>
          </p:nvPr>
        </p:nvSpPr>
        <p:spPr/>
        <p:txBody>
          <a:bodyPr/>
          <a:lstStyle/>
          <a:p>
            <a:pPr marL="419100" indent="-342900">
              <a:buFont typeface="Arial" panose="020B0604020202020204" pitchFamily="34" charset="0"/>
              <a:buChar char="•"/>
            </a:pPr>
            <a:r>
              <a:rPr lang="en-GB" dirty="0"/>
              <a:t>PC-only and Free-to-Play</a:t>
            </a:r>
          </a:p>
          <a:p>
            <a:pPr marL="419100" indent="-342900">
              <a:buFont typeface="Arial" panose="020B0604020202020204" pitchFamily="34" charset="0"/>
              <a:buChar char="•"/>
            </a:pPr>
            <a:r>
              <a:rPr lang="en-GB" dirty="0"/>
              <a:t>Skill progression</a:t>
            </a:r>
          </a:p>
          <a:p>
            <a:pPr marL="419100" indent="-342900">
              <a:buFont typeface="Arial" panose="020B0604020202020204" pitchFamily="34" charset="0"/>
              <a:buChar char="•"/>
            </a:pPr>
            <a:r>
              <a:rPr lang="en-GB" dirty="0"/>
              <a:t>Diverse player base</a:t>
            </a:r>
          </a:p>
          <a:p>
            <a:pPr marL="419100" indent="-342900">
              <a:buFont typeface="Arial" panose="020B0604020202020204" pitchFamily="34" charset="0"/>
              <a:buChar char="•"/>
            </a:pPr>
            <a:r>
              <a:rPr lang="en-GB" dirty="0"/>
              <a:t>Competitive esports scene</a:t>
            </a:r>
          </a:p>
          <a:p>
            <a:pPr marL="4191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372B0399-2FE3-B874-75D6-37C4F75C46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4536008" y="759700"/>
            <a:ext cx="3820936" cy="1975205"/>
          </a:xfrm>
          <a:prstGeom prst="rect">
            <a:avLst/>
          </a:prstGeom>
        </p:spPr>
      </p:pic>
      <p:pic>
        <p:nvPicPr>
          <p:cNvPr id="2052" name="Picture 4" descr="No photo description available.">
            <a:extLst>
              <a:ext uri="{FF2B5EF4-FFF2-40B4-BE49-F238E27FC236}">
                <a16:creationId xmlns:a16="http://schemas.microsoft.com/office/drawing/2014/main" id="{A893C09A-C1C1-8A36-2E88-00E902471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829" y="2726753"/>
            <a:ext cx="2976973" cy="198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Counter-Strike 2</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6</a:t>
            </a:fld>
            <a:endParaRPr lang="en-GB" sz="900"/>
          </a:p>
        </p:txBody>
      </p:sp>
      <p:pic>
        <p:nvPicPr>
          <p:cNvPr id="3" name="Picture 2">
            <a:extLst>
              <a:ext uri="{FF2B5EF4-FFF2-40B4-BE49-F238E27FC236}">
                <a16:creationId xmlns:a16="http://schemas.microsoft.com/office/drawing/2014/main" id="{452F8083-9812-3300-9C78-BBC1F5E88FEB}"/>
              </a:ext>
            </a:extLst>
          </p:cNvPr>
          <p:cNvPicPr>
            <a:picLocks noChangeAspect="1"/>
          </p:cNvPicPr>
          <p:nvPr/>
        </p:nvPicPr>
        <p:blipFill>
          <a:blip r:embed="rId3"/>
          <a:stretch>
            <a:fillRect/>
          </a:stretch>
        </p:blipFill>
        <p:spPr>
          <a:xfrm>
            <a:off x="3766800" y="2483625"/>
            <a:ext cx="3240000" cy="3137792"/>
          </a:xfrm>
          <a:prstGeom prst="rect">
            <a:avLst/>
          </a:prstGeom>
        </p:spPr>
      </p:pic>
    </p:spTree>
    <p:extLst>
      <p:ext uri="{BB962C8B-B14F-4D97-AF65-F5344CB8AC3E}">
        <p14:creationId xmlns:p14="http://schemas.microsoft.com/office/powerpoint/2010/main" val="41588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Processing Speed and Multitasking performance in First-person shooter players: a Drift-Diffusion Model approach</a:t>
            </a:r>
            <a:br>
              <a:rPr lang="en-GB" sz="3200" dirty="0"/>
            </a:br>
            <a:endParaRPr lang="en-GB" sz="3200" dirty="0"/>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a:xfrm>
            <a:off x="5139075" y="265900"/>
            <a:ext cx="3412801" cy="4748400"/>
          </a:xfrm>
        </p:spPr>
        <p:txBody>
          <a:bodyPr/>
          <a:lstStyle/>
          <a:p>
            <a:pPr marL="76200" indent="0">
              <a:buNone/>
            </a:pPr>
            <a:r>
              <a:rPr lang="en-GB" dirty="0"/>
              <a:t>Hyde, E. R. A., Carroll, D. J., Schmidt r., &amp; von Bastian, C. C.</a:t>
            </a:r>
          </a:p>
          <a:p>
            <a:pPr marL="76200" indent="0">
              <a:buNone/>
            </a:pPr>
            <a:endParaRPr lang="en-GB" dirty="0"/>
          </a:p>
          <a:p>
            <a:pPr marL="76200" indent="0">
              <a:buNone/>
            </a:pPr>
            <a:r>
              <a:rPr lang="en-GB" b="1" dirty="0"/>
              <a:t>In prep!</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7</a:t>
            </a:fld>
            <a:endParaRPr lang="en-GB" sz="900"/>
          </a:p>
        </p:txBody>
      </p:sp>
    </p:spTree>
    <p:extLst>
      <p:ext uri="{BB962C8B-B14F-4D97-AF65-F5344CB8AC3E}">
        <p14:creationId xmlns:p14="http://schemas.microsoft.com/office/powerpoint/2010/main" val="268114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6E7-7D93-DC5B-D4DF-9B3D770FF424}"/>
              </a:ext>
            </a:extLst>
          </p:cNvPr>
          <p:cNvSpPr>
            <a:spLocks noGrp="1"/>
          </p:cNvSpPr>
          <p:nvPr>
            <p:ph type="title"/>
          </p:nvPr>
        </p:nvSpPr>
        <p:spPr/>
        <p:txBody>
          <a:bodyPr/>
          <a:lstStyle/>
          <a:p>
            <a:r>
              <a:rPr lang="en-GB" dirty="0"/>
              <a:t>Possible explanations</a:t>
            </a:r>
          </a:p>
        </p:txBody>
      </p:sp>
      <p:sp>
        <p:nvSpPr>
          <p:cNvPr id="3" name="Text Placeholder 2">
            <a:extLst>
              <a:ext uri="{FF2B5EF4-FFF2-40B4-BE49-F238E27FC236}">
                <a16:creationId xmlns:a16="http://schemas.microsoft.com/office/drawing/2014/main" id="{3A1FE808-B626-F79B-0DDA-8D3A23D1ECDB}"/>
              </a:ext>
            </a:extLst>
          </p:cNvPr>
          <p:cNvSpPr>
            <a:spLocks noGrp="1"/>
          </p:cNvSpPr>
          <p:nvPr>
            <p:ph type="body" sz="quarter" idx="14"/>
          </p:nvPr>
        </p:nvSpPr>
        <p:spPr/>
        <p:txBody>
          <a:bodyPr/>
          <a:lstStyle/>
          <a:p>
            <a:pPr marL="419100" indent="-342900">
              <a:buFont typeface="Arial" panose="020B0604020202020204" pitchFamily="34" charset="0"/>
              <a:buChar char="•"/>
            </a:pPr>
            <a:r>
              <a:rPr lang="en-GB" b="1" dirty="0">
                <a:solidFill>
                  <a:schemeClr val="tx2"/>
                </a:solidFill>
              </a:rPr>
              <a:t>Broad</a:t>
            </a:r>
            <a:r>
              <a:rPr lang="en-GB" dirty="0"/>
              <a:t> definitions of video games</a:t>
            </a:r>
          </a:p>
          <a:p>
            <a:pPr marL="419100" indent="-342900">
              <a:buFont typeface="Arial" panose="020B0604020202020204" pitchFamily="34" charset="0"/>
              <a:buChar char="•"/>
            </a:pPr>
            <a:r>
              <a:rPr lang="en-GB" dirty="0"/>
              <a:t>Small samples of </a:t>
            </a:r>
            <a:r>
              <a:rPr lang="en-GB" b="1" dirty="0">
                <a:solidFill>
                  <a:schemeClr val="tx2"/>
                </a:solidFill>
              </a:rPr>
              <a:t>novice players</a:t>
            </a:r>
          </a:p>
          <a:p>
            <a:pPr marL="419100" indent="-342900">
              <a:buFont typeface="Arial" panose="020B0604020202020204" pitchFamily="34" charset="0"/>
              <a:buChar char="•"/>
            </a:pPr>
            <a:r>
              <a:rPr lang="en-GB" b="1" dirty="0">
                <a:solidFill>
                  <a:schemeClr val="tx2"/>
                </a:solidFill>
              </a:rPr>
              <a:t>Short</a:t>
            </a:r>
            <a:r>
              <a:rPr lang="en-GB" dirty="0"/>
              <a:t> video game training period (5 – 50 hours)</a:t>
            </a:r>
          </a:p>
          <a:p>
            <a:pPr marL="419100" indent="-342900">
              <a:buFont typeface="Arial" panose="020B0604020202020204" pitchFamily="34" charset="0"/>
              <a:buChar char="•"/>
            </a:pPr>
            <a:r>
              <a:rPr lang="en-GB" dirty="0"/>
              <a:t>Limited assessment of </a:t>
            </a:r>
            <a:r>
              <a:rPr lang="en-GB" b="1" dirty="0">
                <a:solidFill>
                  <a:schemeClr val="tx2"/>
                </a:solidFill>
              </a:rPr>
              <a:t>video game skill </a:t>
            </a:r>
            <a:r>
              <a:rPr lang="en-GB" dirty="0"/>
              <a:t>and </a:t>
            </a:r>
            <a:r>
              <a:rPr lang="en-GB" b="1" dirty="0">
                <a:solidFill>
                  <a:schemeClr val="tx2"/>
                </a:solidFill>
              </a:rPr>
              <a:t>expertise</a:t>
            </a:r>
          </a:p>
        </p:txBody>
      </p:sp>
      <p:sp>
        <p:nvSpPr>
          <p:cNvPr id="4" name="Slide Number Placeholder 3">
            <a:extLst>
              <a:ext uri="{FF2B5EF4-FFF2-40B4-BE49-F238E27FC236}">
                <a16:creationId xmlns:a16="http://schemas.microsoft.com/office/drawing/2014/main" id="{91B9A223-0392-5F43-2F12-7D8E4FFA3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2091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9</a:t>
            </a:fld>
            <a:endParaRPr lang="en-GB" sz="900"/>
          </a:p>
        </p:txBody>
      </p:sp>
    </p:spTree>
    <p:extLst>
      <p:ext uri="{BB962C8B-B14F-4D97-AF65-F5344CB8AC3E}">
        <p14:creationId xmlns:p14="http://schemas.microsoft.com/office/powerpoint/2010/main" val="40658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3|24.5"/>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50.7"/>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4035</TotalTime>
  <Words>4211</Words>
  <Application>Microsoft Office PowerPoint</Application>
  <PresentationFormat>On-screen Show (16:9)</PresentationFormat>
  <Paragraphs>954</Paragraphs>
  <Slides>32</Slides>
  <Notes>29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Times New Roman</vt:lpstr>
      <vt:lpstr>Symbol</vt:lpstr>
      <vt:lpstr>Source Sans Pro Semibold</vt:lpstr>
      <vt:lpstr>Arial</vt:lpstr>
      <vt:lpstr>Source Sans Pro</vt:lpstr>
      <vt:lpstr>Source Sans Pro Black</vt:lpstr>
      <vt:lpstr>Simple Light</vt:lpstr>
      <vt:lpstr>Cognitive correlates of First-Person Shooter gaming: A cross-sectional study of Counter-Strike players</vt:lpstr>
      <vt:lpstr>Cognitively stimulating leisure activities</vt:lpstr>
      <vt:lpstr>Cognition &amp; Video Games</vt:lpstr>
      <vt:lpstr>Cognitive Correlates of FPS Gameplay</vt:lpstr>
      <vt:lpstr>Counter-Strike</vt:lpstr>
      <vt:lpstr>Counter-Strike 2</vt:lpstr>
      <vt:lpstr>Processing Speed and Multitasking performance in First-person shooter players: a Drift-Diffusion Model approach </vt:lpstr>
      <vt:lpstr>Possible explanations</vt:lpstr>
      <vt:lpstr>Research Questions</vt:lpstr>
      <vt:lpstr>Method</vt:lpstr>
      <vt:lpstr>Method</vt:lpstr>
      <vt:lpstr>Method</vt:lpstr>
      <vt:lpstr>CS Expertise</vt:lpstr>
      <vt:lpstr>Processing Speed</vt:lpstr>
      <vt:lpstr>RTs across trial types</vt:lpstr>
      <vt:lpstr>RTs across trial types</vt:lpstr>
      <vt:lpstr>Multitasking Costs</vt:lpstr>
      <vt:lpstr>Summary</vt:lpstr>
      <vt:lpstr>Drift-diffusion model (DDM)</vt:lpstr>
      <vt:lpstr>Drift rates (v) across trial types</vt:lpstr>
      <vt:lpstr>Boundary Separations (a) across trial types</vt:lpstr>
      <vt:lpstr>Non-decision times (t0) across trial types</vt:lpstr>
      <vt:lpstr>Conclusions</vt:lpstr>
      <vt:lpstr>Conclusions</vt:lpstr>
      <vt:lpstr>Conclusions</vt:lpstr>
      <vt:lpstr>Conclusions</vt:lpstr>
      <vt:lpstr>Final comments</vt:lpstr>
      <vt:lpstr>Thanks for listening!</vt:lpstr>
      <vt:lpstr>Participants (N = 235)</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241</cp:revision>
  <dcterms:created xsi:type="dcterms:W3CDTF">2023-02-20T10:33:55Z</dcterms:created>
  <dcterms:modified xsi:type="dcterms:W3CDTF">2024-10-10T17:12:47Z</dcterms:modified>
</cp:coreProperties>
</file>